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8" r:id="rId2"/>
    <p:sldId id="259" r:id="rId3"/>
    <p:sldId id="370" r:id="rId4"/>
    <p:sldId id="290" r:id="rId5"/>
    <p:sldId id="382" r:id="rId6"/>
    <p:sldId id="292" r:id="rId7"/>
    <p:sldId id="371" r:id="rId8"/>
    <p:sldId id="391" r:id="rId9"/>
    <p:sldId id="361" r:id="rId10"/>
    <p:sldId id="374" r:id="rId11"/>
    <p:sldId id="304" r:id="rId12"/>
    <p:sldId id="305" r:id="rId13"/>
    <p:sldId id="375" r:id="rId14"/>
    <p:sldId id="394" r:id="rId15"/>
    <p:sldId id="379" r:id="rId16"/>
    <p:sldId id="393" r:id="rId17"/>
    <p:sldId id="376" r:id="rId18"/>
    <p:sldId id="383" r:id="rId19"/>
    <p:sldId id="308" r:id="rId20"/>
    <p:sldId id="350" r:id="rId21"/>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80600" autoAdjust="0"/>
  </p:normalViewPr>
  <p:slideViewPr>
    <p:cSldViewPr>
      <p:cViewPr varScale="1">
        <p:scale>
          <a:sx n="87" d="100"/>
          <a:sy n="87" d="100"/>
        </p:scale>
        <p:origin x="-7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1992" y="-72"/>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EF1883B9-058F-4D54-86FD-EE211F29E840}" type="datetimeFigureOut">
              <a:rPr lang="en-US" smtClean="0"/>
              <a:pPr/>
              <a:t>1/15/2019</a:t>
            </a:fld>
            <a:endParaRPr lang="en-GB"/>
          </a:p>
        </p:txBody>
      </p:sp>
      <p:sp>
        <p:nvSpPr>
          <p:cNvPr id="4" name="Footer Placehold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50C203AD-0C2F-482A-B734-D79303AA2428}" type="slidenum">
              <a:rPr lang="en-GB" smtClean="0"/>
              <a:pPr/>
              <a:t>‹#›</a:t>
            </a:fld>
            <a:endParaRPr lang="en-GB"/>
          </a:p>
        </p:txBody>
      </p:sp>
    </p:spTree>
    <p:extLst>
      <p:ext uri="{BB962C8B-B14F-4D97-AF65-F5344CB8AC3E}">
        <p14:creationId xmlns:p14="http://schemas.microsoft.com/office/powerpoint/2010/main" val="1897225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F149952-51C1-45A3-AF99-F177D285427F}" type="datetimeFigureOut">
              <a:rPr lang="en-GB"/>
              <a:pPr>
                <a:defRPr/>
              </a:pPr>
              <a:t>15/01/2019</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1002873-DACE-44D4-9901-CFBE3F158001}" type="slidenum">
              <a:rPr lang="en-GB"/>
              <a:pPr>
                <a:defRPr/>
              </a:pPr>
              <a:t>‹#›</a:t>
            </a:fld>
            <a:endParaRPr lang="en-GB"/>
          </a:p>
        </p:txBody>
      </p:sp>
    </p:spTree>
    <p:extLst>
      <p:ext uri="{BB962C8B-B14F-4D97-AF65-F5344CB8AC3E}">
        <p14:creationId xmlns:p14="http://schemas.microsoft.com/office/powerpoint/2010/main" val="22351719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3CBCF3-60B4-4059-B87F-52B7346F58C6}" type="slidenum">
              <a:rPr lang="en-GB"/>
              <a:pPr fontAlgn="base">
                <a:spcBef>
                  <a:spcPct val="0"/>
                </a:spcBef>
                <a:spcAft>
                  <a:spcPct val="0"/>
                </a:spcAft>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Work Trials are an important element of redeployment and give both the Individual and the Recruiting Manager the opportunity to get a flavour for how the individual is coping in a new role but also how the individual is made to feel in joining a new team and filling a new role. If an employee who is undergoing a work trial has an enjoyable experience, they are more likely to stay and be a productive member of your team.</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Explain to them what the role entails, the hours they will be expected to work and where.  If feasible, introduce them to the team.</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Redeployment opportunities will be sought at the employee’s substantive pay band.  As an alternative posts of a different pay band (one higher and one lower) may be considered.  However, if it is at a lower band then pay protection will need to be taken into account.  The Trust’s Pay Protection Policy provided details of entitlement. Don’t forget, this would not apply to those under the Performance Management or Ill Health process.</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There are times when this isn’t going to be practicable, for example when a DBS is required or OH clearance when a clinical role.  However, in the majority of instances, it should be a simple process and we would expect employees to begin a work trial as soon as possible. If there are valid reasons why it cant happen, then you must notify HR within 5 working days providing a justifiable reason as to why it is not suitable or practicable. </a:t>
            </a:r>
          </a:p>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	</a:t>
            </a:r>
          </a:p>
          <a:p>
            <a:pPr marL="0" marR="0" indent="0" algn="l" defTabSz="914400" rtl="0" eaLnBrk="1" fontAlgn="base" latinLnBrk="0" hangingPunct="1">
              <a:lnSpc>
                <a:spcPct val="100000"/>
              </a:lnSpc>
              <a:spcBef>
                <a:spcPct val="0"/>
              </a:spcBef>
              <a:spcAft>
                <a:spcPct val="0"/>
              </a:spcAft>
              <a:buClrTx/>
              <a:buSzTx/>
              <a:buFontTx/>
              <a:buNone/>
              <a:tabLst/>
              <a:defRPr/>
            </a:pPr>
            <a:r>
              <a:rPr lang="en-GB" sz="1200" dirty="0" smtClean="0"/>
              <a:t>If we have a number of employees who are equally suitable for a post, selection for redeployment will be open to competition. Each employee will be interviewed and the successful candidate will be offered a 4 week trial period as outlined above. The same rules apply here to normal</a:t>
            </a:r>
            <a:r>
              <a:rPr lang="en-GB" sz="1200" baseline="0" dirty="0" smtClean="0"/>
              <a:t> selection criteria and you will need to keep interview notes should an individual claim unfair treatment.</a:t>
            </a:r>
            <a:r>
              <a:rPr lang="en-GB" sz="1200" dirty="0" smtClean="0"/>
              <a:t>	</a:t>
            </a:r>
          </a:p>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The 4 week trial period is an important component of the redeployment process and gives both the Recruiting Manager and the employee the benefit of seeing each other in the work environment; how they settle in, how they interact with others etc. However, without a clear set of objectives and criteria for success, the trial period isn’t going to work, so you need to be realistic and set SMART objectives during this period. For Part-Time workers, you may need to look at extending the trial period to give them the opportunity to settle into the role.</a:t>
            </a:r>
          </a:p>
          <a:p>
            <a:pPr>
              <a:spcBef>
                <a:spcPct val="0"/>
              </a:spcBef>
            </a:pPr>
            <a:endParaRPr lang="en-GB" dirty="0" smtClean="0"/>
          </a:p>
          <a:p>
            <a:pPr>
              <a:spcBef>
                <a:spcPct val="0"/>
              </a:spcBef>
            </a:pPr>
            <a:r>
              <a:rPr lang="en-GB" dirty="0" smtClean="0"/>
              <a:t>A template has been devised to assist recruiting</a:t>
            </a:r>
            <a:r>
              <a:rPr lang="en-GB" baseline="0" dirty="0" smtClean="0"/>
              <a:t> managers in recording SMART objectives (Action Plan template)</a:t>
            </a: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At the end of the trial period, you must conduct a review with the individual:</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What went well?</a:t>
            </a:r>
          </a:p>
          <a:p>
            <a:r>
              <a:rPr lang="en-GB" sz="1200" b="0" i="0" u="none" strike="noStrike" kern="1200" baseline="0" dirty="0" smtClean="0">
                <a:solidFill>
                  <a:schemeClr val="tx1"/>
                </a:solidFill>
                <a:latin typeface="+mn-lt"/>
                <a:ea typeface="+mn-ea"/>
                <a:cs typeface="+mn-cs"/>
              </a:rPr>
              <a:t>	What didn’t?</a:t>
            </a:r>
          </a:p>
          <a:p>
            <a:r>
              <a:rPr lang="en-GB" sz="1200" b="0" i="0" u="none" strike="noStrike" kern="1200" baseline="0" dirty="0" smtClean="0">
                <a:solidFill>
                  <a:schemeClr val="tx1"/>
                </a:solidFill>
                <a:latin typeface="+mn-lt"/>
                <a:ea typeface="+mn-ea"/>
                <a:cs typeface="+mn-cs"/>
              </a:rPr>
              <a:t>	Did they satisfy the objectives that you agreed at the beginning?</a:t>
            </a:r>
          </a:p>
          <a:p>
            <a:r>
              <a:rPr lang="en-GB" sz="1200" b="0" i="0" u="none" strike="noStrike" kern="1200" baseline="0" dirty="0" smtClean="0">
                <a:solidFill>
                  <a:schemeClr val="tx1"/>
                </a:solidFill>
                <a:latin typeface="+mn-lt"/>
                <a:ea typeface="+mn-ea"/>
                <a:cs typeface="+mn-cs"/>
              </a:rPr>
              <a:t>	Do they need an extension to the trial? Etc.</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If you feel that the individual is adapting to the new role but needs a bit more time to prove themselves or satisfy you that they have the required skills, then you may extend the trial period. Remember, it is your position.</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If the individual is unsuccessful, you will need to ensure you have comprehensive notes on why they are not suitable etc.</a:t>
            </a:r>
          </a:p>
          <a:p>
            <a:pPr>
              <a:spcBef>
                <a:spcPct val="0"/>
              </a:spcBef>
            </a:pPr>
            <a:endParaRPr lang="en-GB" sz="1200" b="0" i="0" u="none" strike="noStrike" kern="1200" baseline="0" dirty="0" smtClean="0">
              <a:solidFill>
                <a:schemeClr val="tx1"/>
              </a:solidFill>
              <a:latin typeface="+mn-lt"/>
              <a:ea typeface="+mn-ea"/>
              <a:cs typeface="+mn-cs"/>
            </a:endParaRPr>
          </a:p>
          <a:p>
            <a:pPr>
              <a:spcBef>
                <a:spcPct val="0"/>
              </a:spcBef>
            </a:pPr>
            <a:r>
              <a:rPr lang="en-GB" sz="1200" b="0" i="0" u="none" strike="noStrike" kern="1200" baseline="0" dirty="0" smtClean="0">
                <a:solidFill>
                  <a:schemeClr val="tx1"/>
                </a:solidFill>
                <a:latin typeface="+mn-lt"/>
                <a:ea typeface="+mn-ea"/>
                <a:cs typeface="+mn-cs"/>
              </a:rPr>
              <a:t>Feedback forms to be completed by both Recruiting Manager and Employee</a:t>
            </a: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There are a number of ways you can make a success of a work trial for the individual:</a:t>
            </a:r>
          </a:p>
          <a:p>
            <a:pPr>
              <a:spcBef>
                <a:spcPct val="0"/>
              </a:spcBef>
            </a:pPr>
            <a:endParaRPr lang="en-GB" dirty="0" smtClean="0"/>
          </a:p>
          <a:p>
            <a:pPr>
              <a:spcBef>
                <a:spcPct val="0"/>
              </a:spcBef>
            </a:pPr>
            <a:r>
              <a:rPr lang="en-GB" dirty="0" smtClean="0"/>
              <a:t>	Make</a:t>
            </a:r>
            <a:r>
              <a:rPr lang="en-GB" baseline="0" dirty="0" smtClean="0"/>
              <a:t> them feel as if they are a part of the team</a:t>
            </a:r>
          </a:p>
          <a:p>
            <a:pPr>
              <a:spcBef>
                <a:spcPct val="0"/>
              </a:spcBef>
            </a:pPr>
            <a:r>
              <a:rPr lang="en-GB" baseline="0" dirty="0" smtClean="0"/>
              <a:t>	Provide them with clear objectives that they understand</a:t>
            </a:r>
          </a:p>
          <a:p>
            <a:pPr>
              <a:spcBef>
                <a:spcPct val="0"/>
              </a:spcBef>
            </a:pPr>
            <a:r>
              <a:rPr lang="en-GB" baseline="0" dirty="0" smtClean="0"/>
              <a:t>	Make time for the individual and provide regular feedback through weekly 1:1’s as an example</a:t>
            </a: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Just because you reject or find an employee under the redeployment unsuitable (Remember, you will have to have valid reasons for doing so and documented) doesn’t mean that you can then freely advertise your vacancy – we may have more potentially suitably qualified people at risk that could fill that post, subject of course to a satisfactory trial period.</a:t>
            </a:r>
          </a:p>
          <a:p>
            <a:pPr marL="0" marR="0" indent="0" algn="l" defTabSz="914400" rtl="0" eaLnBrk="1" fontAlgn="base" latinLnBrk="0" hangingPunct="1">
              <a:lnSpc>
                <a:spcPct val="100000"/>
              </a:lnSpc>
              <a:spcBef>
                <a:spcPct val="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This is where it is crucial that you document the objectives that you agreed at the beginning of the trial and can demonstrate how/why they have not had a successful trial and are not being offered the job.</a:t>
            </a:r>
          </a:p>
          <a:p>
            <a:pPr marL="0" marR="0" indent="0" algn="l" defTabSz="914400" rtl="0" eaLnBrk="1" fontAlgn="base" latinLnBrk="0" hangingPunct="1">
              <a:lnSpc>
                <a:spcPct val="100000"/>
              </a:lnSpc>
              <a:spcBef>
                <a:spcPct val="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If the work trial is unsuitable (this can be within the 4-week period) then following a discussion with the employee, it can be agreed that they return to their substantive department before the end of the 4-week trial period.</a:t>
            </a: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a:p>
            <a:pPr>
              <a:spcBef>
                <a:spcPct val="0"/>
              </a:spcBef>
            </a:pPr>
            <a:endParaRPr lang="en-GB" dirty="0" smtClean="0"/>
          </a:p>
          <a:p>
            <a:pPr>
              <a:spcBef>
                <a:spcPct val="0"/>
              </a:spcBef>
            </a:pPr>
            <a:r>
              <a:rPr lang="en-GB" dirty="0" smtClean="0"/>
              <a:t>If they are successful, both substantive and gaining Manager will be required to complete all necessary assignment change forms and transfer Personal File	</a:t>
            </a:r>
          </a:p>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dirty="0" smtClean="0"/>
              <a:t>This is a simple infographic of the process – remember, redeployees take priority over vacancies, they have the opportunity of a 4 week work trial, which can be extended if you want,</a:t>
            </a:r>
            <a:r>
              <a:rPr lang="en-GB" baseline="0" dirty="0" smtClean="0"/>
              <a:t> they may have a maximum of up to 3 work trial opportunities before a Case Conference is undertaken, which may result in more opportunities to undertake further work trials to find a suitable redeployment or we could terminate with redundancy.</a:t>
            </a:r>
          </a:p>
          <a:p>
            <a:pPr marL="0" marR="0" indent="0" algn="l" defTabSz="914400" rtl="0" eaLnBrk="1" fontAlgn="base" latinLnBrk="0" hangingPunct="1">
              <a:lnSpc>
                <a:spcPct val="100000"/>
              </a:lnSpc>
              <a:spcBef>
                <a:spcPct val="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It is really important that you as Managers involved in the process play your part in:</a:t>
            </a:r>
          </a:p>
          <a:p>
            <a:pPr marL="0" marR="0" indent="0" algn="l" defTabSz="914400" rtl="0" eaLnBrk="1" fontAlgn="base" latinLnBrk="0" hangingPunct="1">
              <a:lnSpc>
                <a:spcPct val="100000"/>
              </a:lnSpc>
              <a:spcBef>
                <a:spcPct val="0"/>
              </a:spcBef>
              <a:spcAft>
                <a:spcPct val="0"/>
              </a:spcAft>
              <a:buClrTx/>
              <a:buSzTx/>
              <a:buFontTx/>
              <a:buNone/>
              <a:tabLst/>
              <a:defRPr/>
            </a:pPr>
            <a:endParaRPr lang="en-GB"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	Supporting Employee’s through the process</a:t>
            </a:r>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	As a recruiting manager, look at redeployees first for any vacancies that you have and give them a fair trial with agreed objectives</a:t>
            </a:r>
          </a:p>
          <a:p>
            <a:pPr marL="0" marR="0" indent="0" algn="l" defTabSz="914400" rtl="0" eaLnBrk="1" fontAlgn="base" latinLnBrk="0" hangingPunct="1">
              <a:lnSpc>
                <a:spcPct val="100000"/>
              </a:lnSpc>
              <a:spcBef>
                <a:spcPct val="0"/>
              </a:spcBef>
              <a:spcAft>
                <a:spcPct val="0"/>
              </a:spcAft>
              <a:buClrTx/>
              <a:buSzTx/>
              <a:buFontTx/>
              <a:buNone/>
              <a:tabLst/>
              <a:defRPr/>
            </a:pPr>
            <a:r>
              <a:rPr lang="en-GB" baseline="0" dirty="0" smtClean="0"/>
              <a:t>	Ensure you keep comprehensive notes of the actions that you have taken to support or reject a redeployee from posts</a:t>
            </a:r>
          </a:p>
          <a:p>
            <a:pPr marL="0" marR="0" indent="0" algn="l" defTabSz="914400" rtl="0" eaLnBrk="1" fontAlgn="base" latinLnBrk="0" hangingPunct="1">
              <a:lnSpc>
                <a:spcPct val="100000"/>
              </a:lnSpc>
              <a:spcBef>
                <a:spcPct val="0"/>
              </a:spcBef>
              <a:spcAft>
                <a:spcPct val="0"/>
              </a:spcAft>
              <a:buClrTx/>
              <a:buSzTx/>
              <a:buFontTx/>
              <a:buNone/>
              <a:tabLst/>
              <a:defRPr/>
            </a:pPr>
            <a:endParaRPr lang="en-GB" baseline="0"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Available through</a:t>
            </a:r>
            <a:r>
              <a:rPr lang="en-GB" baseline="0" dirty="0" smtClean="0"/>
              <a:t> the </a:t>
            </a:r>
            <a:r>
              <a:rPr lang="en-GB" baseline="0" dirty="0" err="1" smtClean="0"/>
              <a:t>oneHr</a:t>
            </a:r>
            <a:r>
              <a:rPr lang="en-GB" baseline="0" dirty="0" smtClean="0"/>
              <a:t> Portal and within Redeployment Guidelines </a:t>
            </a:r>
            <a:r>
              <a:rPr lang="en-GB" baseline="0" smtClean="0"/>
              <a:t>for Managers</a:t>
            </a:r>
            <a:endParaRPr lang="en-GB" dirty="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19</a:t>
            </a:fld>
            <a:endParaRPr lang="en-GB"/>
          </a:p>
        </p:txBody>
      </p:sp>
    </p:spTree>
    <p:extLst>
      <p:ext uri="{BB962C8B-B14F-4D97-AF65-F5344CB8AC3E}">
        <p14:creationId xmlns:p14="http://schemas.microsoft.com/office/powerpoint/2010/main" val="3481877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2</a:t>
            </a:fld>
            <a:endParaRPr lang="en-GB"/>
          </a:p>
        </p:txBody>
      </p:sp>
    </p:spTree>
    <p:extLst>
      <p:ext uri="{BB962C8B-B14F-4D97-AF65-F5344CB8AC3E}">
        <p14:creationId xmlns:p14="http://schemas.microsoft.com/office/powerpoint/2010/main" val="17354908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C9E261FE-0D4D-478B-B29B-68859E3DEA2F}" type="slidenum">
              <a:rPr lang="en-GB" smtClean="0"/>
              <a:pPr>
                <a:defRPr/>
              </a:pPr>
              <a:t>20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key to redeployment. It is all about finding staff who have been</a:t>
            </a:r>
            <a:r>
              <a:rPr lang="en-GB" baseline="0" dirty="0" smtClean="0"/>
              <a:t> displaced from their current role and finding them a suitable alternative position in the organisation, thereby mitigating the need to make them redundant.</a:t>
            </a:r>
          </a:p>
          <a:p>
            <a:endParaRPr lang="en-GB" baseline="0" dirty="0" smtClean="0"/>
          </a:p>
          <a:p>
            <a:r>
              <a:rPr lang="en-GB" baseline="0" dirty="0" smtClean="0"/>
              <a:t>If you think about it logically, why would we let someone leave the organisation, that we have more than likely invested in, who more than likely has the skills and experience to move to another part of the organisation that is short of manpower?</a:t>
            </a:r>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3</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pPr marL="228600" indent="-228600">
              <a:buAutoNum type="arabicPeriod"/>
            </a:pPr>
            <a:r>
              <a:rPr lang="en-GB" baseline="0" dirty="0" smtClean="0"/>
              <a:t>Organisational Change – In the current climate, the organisation is being asked to look at alternative work models and equipment and become more lean. Funding from CCG also has a major impact on the service we provide.</a:t>
            </a:r>
          </a:p>
          <a:p>
            <a:pPr marL="228600" indent="-228600">
              <a:buAutoNum type="arabicPeriod"/>
            </a:pPr>
            <a:r>
              <a:rPr lang="en-GB" baseline="0" dirty="0" smtClean="0"/>
              <a:t>Performance Management – You would use this as a supportive tool, ultimately staff who are no longer able to fulfil their current role may be required to be placed on redeployment.</a:t>
            </a:r>
          </a:p>
          <a:p>
            <a:pPr marL="228600" indent="-228600">
              <a:buAutoNum type="arabicPeriod"/>
            </a:pPr>
            <a:r>
              <a:rPr lang="en-GB" baseline="0" dirty="0" smtClean="0"/>
              <a:t>Ill Health – Again, staff whose health has deteriorated which has impacted on them being able to fulfil their current role</a:t>
            </a:r>
          </a:p>
          <a:p>
            <a:pPr marL="228600" indent="-228600">
              <a:buAutoNum type="arabicPeriod"/>
            </a:pPr>
            <a:endParaRPr lang="en-GB" baseline="0" dirty="0" smtClean="0"/>
          </a:p>
          <a:p>
            <a:pPr marL="228600" indent="-228600">
              <a:buAutoNum type="arabicPeriod"/>
            </a:pPr>
            <a:r>
              <a:rPr lang="en-GB" baseline="0" dirty="0" smtClean="0"/>
              <a:t>Please note that there are individual policies for each of these elements, with processes to follow</a:t>
            </a:r>
          </a:p>
          <a:p>
            <a:pPr marL="0" indent="0">
              <a:buNone/>
            </a:pPr>
            <a:endParaRPr lang="en-GB" dirty="0" smtClean="0"/>
          </a:p>
          <a:p>
            <a:pPr marL="0" indent="0">
              <a:buNone/>
            </a:pPr>
            <a:endParaRPr lang="en-GB" dirty="0" smtClean="0"/>
          </a:p>
          <a:p>
            <a:pPr marL="0" indent="0">
              <a:buNone/>
            </a:pPr>
            <a:r>
              <a:rPr lang="en-GB" dirty="0" smtClean="0"/>
              <a:t>It is important</a:t>
            </a:r>
            <a:r>
              <a:rPr lang="en-GB" baseline="0" dirty="0" smtClean="0"/>
              <a:t> to understand that each of the processes mentioned, do have their own individual policy and process that MUST be followed, but ultimately link to the redeployment process.</a:t>
            </a:r>
            <a:endParaRPr lang="en-GB" dirty="0" smtClean="0"/>
          </a:p>
          <a:p>
            <a:endParaRPr lang="en-GB" baseline="0" dirty="0" smtClean="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4</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self-explanatory, but relies heavily on all four elements working together. If one element of this does not wholeheartedly support the process, then it isn’t going to work!</a:t>
            </a:r>
          </a:p>
          <a:p>
            <a:endParaRPr lang="en-GB" dirty="0" smtClean="0"/>
          </a:p>
          <a:p>
            <a:r>
              <a:rPr lang="en-GB" dirty="0" smtClean="0"/>
              <a:t>Line Manager – Perception that once on redeployment that it is no longer their responsibility</a:t>
            </a:r>
          </a:p>
          <a:p>
            <a:r>
              <a:rPr lang="en-GB" dirty="0" smtClean="0"/>
              <a:t>(In some circumstances e.g. Grievance against</a:t>
            </a:r>
            <a:r>
              <a:rPr lang="en-GB" baseline="0" dirty="0" smtClean="0"/>
              <a:t> Line Manager, it may be necessary to allocate an alternative manager to support/manage the individual through this process)</a:t>
            </a:r>
            <a:endParaRPr lang="en-GB" dirty="0" smtClean="0"/>
          </a:p>
          <a:p>
            <a:endParaRPr lang="en-GB" dirty="0" smtClean="0"/>
          </a:p>
          <a:p>
            <a:r>
              <a:rPr lang="en-GB" b="1" dirty="0" smtClean="0"/>
              <a:t>Recruiting</a:t>
            </a:r>
            <a:r>
              <a:rPr lang="en-GB" b="1" baseline="0" dirty="0" smtClean="0"/>
              <a:t> Manager – Need to ensure robust induction plan, 1 to 1 weekly meetings and training</a:t>
            </a:r>
          </a:p>
          <a:p>
            <a:endParaRPr lang="en-GB" baseline="0" dirty="0" smtClean="0"/>
          </a:p>
          <a:p>
            <a:r>
              <a:rPr lang="en-GB" baseline="0" dirty="0" smtClean="0"/>
              <a:t>HR – Perception is that it is ultimately our role to support all parties through a fair and robust process</a:t>
            </a:r>
          </a:p>
          <a:p>
            <a:endParaRPr lang="en-GB" baseline="0" dirty="0" smtClean="0"/>
          </a:p>
          <a:p>
            <a:r>
              <a:rPr lang="en-GB" baseline="0" dirty="0" smtClean="0"/>
              <a:t>Individual – They do not always take ownership as they are in a negative place “Why Me?”, “Why Should I?” but they do have responsibility to actively engage and be proactive</a:t>
            </a:r>
            <a:endParaRPr lang="en-GB" dirty="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5</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HR are the link between all parties in this process and are there to support not only Managers, but the individual or individuals at risk. They will:</a:t>
            </a:r>
          </a:p>
          <a:p>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Maintaining an up to date Trust Redeployment or ‘At Risk’ Register (Redeployment Register)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Making employees on the Redeployment Register aware of suitable vacancies, where requested advising on interview preparation and arranging preferential interviews / matching meetings as appropriate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Ensuring that those on the Redeployment Register are given first priority for advertised jobs (See Section 3.2)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Where requested, providing relevant support to candidates in the use of NHS Jobs and in completing applications </a:t>
            </a:r>
            <a:r>
              <a:rPr lang="en-GB" sz="1200" b="1" i="0" u="none" strike="noStrike" kern="1200" baseline="0" dirty="0" smtClean="0">
                <a:solidFill>
                  <a:schemeClr val="tx1"/>
                </a:solidFill>
                <a:latin typeface="+mn-lt"/>
                <a:ea typeface="+mn-ea"/>
                <a:cs typeface="+mn-cs"/>
              </a:rPr>
              <a:t>(Recruitment Dept.)</a:t>
            </a:r>
            <a:endParaRPr lang="en-GB"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Confirming offers of suitable work trials and redeployment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Discussing with the Substantive Manager or Exporting Manager at the end of the redeployment period if no suitable posts have been found and what, if any, posts have been identified as suitable during the process and the actions taken </a:t>
            </a:r>
          </a:p>
          <a:p>
            <a:pPr marL="0" indent="0">
              <a:buFont typeface="Arial" panose="020B0604020202020204" pitchFamily="34" charset="0"/>
              <a:buNone/>
            </a:pPr>
            <a:r>
              <a:rPr lang="en-GB" sz="1200" b="0" i="0" u="none" strike="noStrike" kern="1200" baseline="0" dirty="0" smtClean="0">
                <a:solidFill>
                  <a:schemeClr val="tx1"/>
                </a:solidFill>
                <a:latin typeface="+mn-lt"/>
                <a:ea typeface="+mn-ea"/>
                <a:cs typeface="+mn-cs"/>
              </a:rPr>
              <a:t>	</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6</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The Recruiting Manager has an equally important part to play in this process and as such, they must: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Give employees on the Redeployment Register priority for interviews / matching meetings and appoint the candidate unless there are criteria that they do not meet. </a:t>
            </a:r>
          </a:p>
          <a:p>
            <a:r>
              <a:rPr lang="en-GB" sz="1200" b="0" i="0" u="none" strike="noStrike" kern="1200" baseline="0" dirty="0" smtClean="0">
                <a:solidFill>
                  <a:schemeClr val="tx1"/>
                </a:solidFill>
                <a:latin typeface="+mn-lt"/>
                <a:ea typeface="+mn-ea"/>
                <a:cs typeface="+mn-cs"/>
              </a:rPr>
              <a:t>• Set realistic objectives that are achievable and measurable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Confirm to their HR representative when a trial period has been completed successfully </a:t>
            </a:r>
          </a:p>
          <a:p>
            <a:r>
              <a:rPr lang="en-GB" sz="1200" b="0" i="0" u="none" strike="noStrike" kern="1200" baseline="0" dirty="0" smtClean="0">
                <a:solidFill>
                  <a:schemeClr val="tx1"/>
                </a:solidFill>
                <a:latin typeface="+mn-lt"/>
                <a:ea typeface="+mn-ea"/>
                <a:cs typeface="+mn-cs"/>
              </a:rPr>
              <a:t>• Provide written evidence of the objectives set, this must include reasons why an individual was successful or not, following either a review of their application, a matching meeting, or the appropriate trial period. At the application review and/or interview stage, this should be in the format of precisely which criteria on the person specification the candidate did not meet.  (Template available)</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Please remember, you have to be objective and impartial in this process – If you reject someone, your reasons have to be able to withstand scrutiny at an Employment Tribunal, as that is where it could end up if this process isn’t followed correctly!</a:t>
            </a:r>
          </a:p>
          <a:p>
            <a:r>
              <a:rPr lang="en-GB" sz="1200" b="0" i="0" u="none" strike="noStrike" kern="1200" baseline="0" dirty="0" smtClean="0">
                <a:solidFill>
                  <a:schemeClr val="tx1"/>
                </a:solidFill>
                <a:latin typeface="+mn-lt"/>
                <a:ea typeface="+mn-ea"/>
                <a:cs typeface="+mn-cs"/>
              </a:rPr>
              <a:t>	</a:t>
            </a:r>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1002873-DACE-44D4-9901-CFBE3F158001}" type="slidenum">
              <a:rPr lang="en-GB" smtClean="0"/>
              <a:pPr>
                <a:defRPr/>
              </a:pPr>
              <a:t>7</a:t>
            </a:fld>
            <a:endParaRPr lang="en-GB"/>
          </a:p>
        </p:txBody>
      </p:sp>
    </p:spTree>
    <p:extLst>
      <p:ext uri="{BB962C8B-B14F-4D97-AF65-F5344CB8AC3E}">
        <p14:creationId xmlns:p14="http://schemas.microsoft.com/office/powerpoint/2010/main" val="77751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z="1200" b="0" i="0" u="none" strike="noStrike" kern="1200" baseline="0" dirty="0" smtClean="0">
                <a:solidFill>
                  <a:schemeClr val="tx1"/>
                </a:solidFill>
                <a:latin typeface="+mn-lt"/>
                <a:ea typeface="+mn-ea"/>
                <a:cs typeface="+mn-cs"/>
              </a:rPr>
              <a:t>Key to a successful redeployment is that the responsibility for ensuring successful redeployment rests with </a:t>
            </a:r>
            <a:r>
              <a:rPr lang="en-GB" sz="1200" b="1" i="0" u="none" strike="noStrike" kern="1200" baseline="0" dirty="0" smtClean="0">
                <a:solidFill>
                  <a:schemeClr val="tx1"/>
                </a:solidFill>
                <a:latin typeface="+mn-lt"/>
                <a:ea typeface="+mn-ea"/>
                <a:cs typeface="+mn-cs"/>
              </a:rPr>
              <a:t>all parties</a:t>
            </a:r>
            <a:r>
              <a:rPr lang="en-GB" sz="1200" b="0" i="0" u="none" strike="noStrike" kern="1200" baseline="0" dirty="0" smtClean="0">
                <a:solidFill>
                  <a:schemeClr val="tx1"/>
                </a:solidFill>
                <a:latin typeface="+mn-lt"/>
                <a:ea typeface="+mn-ea"/>
                <a:cs typeface="+mn-cs"/>
              </a:rPr>
              <a:t>. I cannot stress how important collaboration by all involved is to making this a success. To support this, a set of robust principles have been agreed: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Any additional costs arising from the redeployment e.g. pay protection, new training etc. will be borne by the Exporting department </a:t>
            </a:r>
          </a:p>
          <a:p>
            <a:r>
              <a:rPr lang="en-GB" sz="1200" b="0" i="0" u="none" strike="noStrike" kern="1200" baseline="0" dirty="0" smtClean="0">
                <a:solidFill>
                  <a:schemeClr val="tx1"/>
                </a:solidFill>
                <a:latin typeface="+mn-lt"/>
                <a:ea typeface="+mn-ea"/>
                <a:cs typeface="+mn-cs"/>
              </a:rPr>
              <a:t>• Full financial responsibility for the displaced member of staff will rest with the Exporting department until successful redeployment </a:t>
            </a:r>
          </a:p>
          <a:p>
            <a:r>
              <a:rPr lang="en-GB" sz="1200" b="0" i="0" u="none" strike="noStrike" kern="1200" baseline="0" dirty="0" smtClean="0">
                <a:solidFill>
                  <a:schemeClr val="tx1"/>
                </a:solidFill>
                <a:latin typeface="+mn-lt"/>
                <a:ea typeface="+mn-ea"/>
                <a:cs typeface="+mn-cs"/>
              </a:rPr>
              <a:t>• Departments with </a:t>
            </a:r>
            <a:r>
              <a:rPr lang="en-GB" sz="1200" b="0" i="0" u="sng" strike="noStrike" kern="1200" baseline="0" dirty="0" smtClean="0">
                <a:solidFill>
                  <a:schemeClr val="tx1"/>
                </a:solidFill>
                <a:latin typeface="+mn-lt"/>
                <a:ea typeface="+mn-ea"/>
                <a:cs typeface="+mn-cs"/>
              </a:rPr>
              <a:t>suitable alternative </a:t>
            </a:r>
            <a:r>
              <a:rPr lang="en-GB" sz="1200" b="0" i="0" u="none" strike="noStrike" kern="1200" baseline="0" dirty="0" smtClean="0">
                <a:solidFill>
                  <a:schemeClr val="tx1"/>
                </a:solidFill>
                <a:latin typeface="+mn-lt"/>
                <a:ea typeface="+mn-ea"/>
                <a:cs typeface="+mn-cs"/>
              </a:rPr>
              <a:t>vacancies for which the individual is qualified will be required to give preferential interview status to the candidate </a:t>
            </a:r>
          </a:p>
          <a:p>
            <a:r>
              <a:rPr lang="en-GB" sz="1200" b="0" i="0" u="none" strike="noStrike" kern="1200" baseline="0" dirty="0" smtClean="0">
                <a:solidFill>
                  <a:schemeClr val="tx1"/>
                </a:solidFill>
                <a:latin typeface="+mn-lt"/>
                <a:ea typeface="+mn-ea"/>
                <a:cs typeface="+mn-cs"/>
              </a:rPr>
              <a:t>• Staff will be granted a minimum of a 4 week work trial period. The four week trial period can be extended by agreement by a further 2 weeks unless it can be justified, for example to attend training, for this to be increased further. </a:t>
            </a:r>
          </a:p>
          <a:p>
            <a:r>
              <a:rPr lang="en-GB" sz="1200" b="0" i="0" u="none" strike="noStrike" kern="1200" baseline="0" dirty="0" smtClean="0">
                <a:solidFill>
                  <a:schemeClr val="tx1"/>
                </a:solidFill>
                <a:latin typeface="+mn-lt"/>
                <a:ea typeface="+mn-ea"/>
                <a:cs typeface="+mn-cs"/>
              </a:rPr>
              <a:t>• Redeployment candidates will be required to meet the performance and attendance standards of the new position after a suitable period of induction and allowing for any adjustments that have been agreed. (Measurable objectives)</a:t>
            </a:r>
          </a:p>
          <a:p>
            <a:r>
              <a:rPr lang="en-GB" sz="1200" b="0" i="0" u="none" strike="noStrike" kern="1200" baseline="0" dirty="0" smtClean="0">
                <a:solidFill>
                  <a:schemeClr val="tx1"/>
                </a:solidFill>
                <a:latin typeface="+mn-lt"/>
                <a:ea typeface="+mn-ea"/>
                <a:cs typeface="+mn-cs"/>
              </a:rPr>
              <a:t>• Managers should take into account any appropriate medical advice with regard to </a:t>
            </a:r>
            <a:r>
              <a:rPr lang="en-GB" sz="1200" b="0" i="0" u="sng" strike="noStrike" kern="1200" baseline="0" dirty="0" smtClean="0">
                <a:solidFill>
                  <a:schemeClr val="tx1"/>
                </a:solidFill>
                <a:latin typeface="+mn-lt"/>
                <a:ea typeface="+mn-ea"/>
                <a:cs typeface="+mn-cs"/>
              </a:rPr>
              <a:t>reasonable adjustments </a:t>
            </a:r>
            <a:r>
              <a:rPr lang="en-GB" sz="1200" b="0" i="0" u="none" strike="noStrike" kern="1200" baseline="0" dirty="0" smtClean="0">
                <a:solidFill>
                  <a:schemeClr val="tx1"/>
                </a:solidFill>
                <a:latin typeface="+mn-lt"/>
                <a:ea typeface="+mn-ea"/>
                <a:cs typeface="+mn-cs"/>
              </a:rPr>
              <a:t>required or suitable duties for staff being redeployed for reason of ill health or disability. </a:t>
            </a:r>
          </a:p>
          <a:p>
            <a:r>
              <a:rPr lang="en-GB" sz="1200" b="0" i="0" u="none" strike="noStrike" kern="1200" baseline="0" dirty="0" smtClean="0">
                <a:solidFill>
                  <a:schemeClr val="tx1"/>
                </a:solidFill>
                <a:latin typeface="+mn-lt"/>
                <a:ea typeface="+mn-ea"/>
                <a:cs typeface="+mn-cs"/>
              </a:rPr>
              <a:t>• Candidates who are on the redeployment register because of organisational change will be expected to make themselves available for any short term or temporary posts for which they are suitable whilst waiting for a permanent post to arise. </a:t>
            </a:r>
          </a:p>
          <a:p>
            <a:r>
              <a:rPr lang="en-GB" sz="1200" b="0" i="0" u="none" strike="noStrike" kern="1200" baseline="0" dirty="0" smtClean="0">
                <a:solidFill>
                  <a:schemeClr val="tx1"/>
                </a:solidFill>
                <a:latin typeface="+mn-lt"/>
                <a:ea typeface="+mn-ea"/>
                <a:cs typeface="+mn-cs"/>
              </a:rPr>
              <a:t>• Candidates who do not make reasonable efforts to secure suitable alternative employment may forfeit their entitlement to redundancy pay or pay protection, if appropriate.  Especially if the Exporting Manager deems the role to be a </a:t>
            </a:r>
            <a:r>
              <a:rPr lang="en-GB" sz="1200" b="0" i="0" u="sng" strike="noStrike" kern="1200" baseline="0" dirty="0" smtClean="0">
                <a:solidFill>
                  <a:schemeClr val="tx1"/>
                </a:solidFill>
                <a:latin typeface="+mn-lt"/>
                <a:ea typeface="+mn-ea"/>
                <a:cs typeface="+mn-cs"/>
              </a:rPr>
              <a:t>suitable alternative</a:t>
            </a:r>
            <a:r>
              <a:rPr lang="en-GB" sz="1200" b="0" i="0" u="none" strike="noStrike" kern="1200" baseline="0" dirty="0" smtClean="0">
                <a:solidFill>
                  <a:schemeClr val="tx1"/>
                </a:solidFill>
                <a:latin typeface="+mn-lt"/>
                <a:ea typeface="+mn-ea"/>
                <a:cs typeface="+mn-cs"/>
              </a:rPr>
              <a:t> in accordance with the Aspirational Interview Form.</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Redeployment for Performance Management or Capability Grounds are not entitled to Pay Protection.</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p>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This</a:t>
            </a:r>
            <a:r>
              <a:rPr lang="en-GB" baseline="0" dirty="0" smtClean="0"/>
              <a:t> is a key element in the Process and one that you need to be aware of. If you are a Manager of a Department that wants to launch a recruitment campaign, remember, we will review it and if we believe there is a Redeployment Opportunity for someone at risk of redundancy, it will be explored as a potential solution for those in the redeployment pool before you can formally advertise.</a:t>
            </a: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E8E08E-3D8F-422F-B8C6-FEDDC055B018}" type="slidenum">
              <a:rPr lang="en-GB"/>
              <a:pPr fontAlgn="base">
                <a:spcBef>
                  <a:spcPct val="0"/>
                </a:spcBef>
                <a:spcAft>
                  <a:spcPct val="0"/>
                </a:spcAft>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5FE73E3-9ED4-4781-B90C-C711284C80BD}"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8090D00-039E-4EC7-952E-93F8CF18A6D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EC6EC64-682D-468A-9BD2-33C17E8DEE33}"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E86C25B-87C2-4A05-AAB5-4033C8CCC59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9591664-933B-47A1-9CC1-066DCF2B6889}"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6D2D76-BA43-42E3-8B3E-D30C9AA3652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D74B78C-EE63-46AB-BBD0-92EED486A45D}"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0D19DE-0486-421C-8029-6F05535FBAD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62E259-C595-4F2C-92A3-6C1F717ECBD9}" type="datetimeFigureOut">
              <a:rPr lang="en-US"/>
              <a:pPr>
                <a:defRPr/>
              </a:pPr>
              <a:t>1/15/2019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0BD4DBB-5B82-4748-A814-C39F796F588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E145755-C89A-43CB-8E00-1D9C82D6BC39}" type="datetimeFigureOut">
              <a:rPr lang="en-US"/>
              <a:pPr>
                <a:defRPr/>
              </a:pPr>
              <a:t>1/15/2019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92B2440-3A3B-421F-AC37-782A68B8749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18970C0-039C-46D3-BBD7-CFF1BD9247B8}" type="datetimeFigureOut">
              <a:rPr lang="en-US"/>
              <a:pPr>
                <a:defRPr/>
              </a:pPr>
              <a:t>1/15/2019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DF3C536-B27B-40D6-BDA4-991212B7EAF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47A1597-411F-4B89-92AD-53903975DEE9}" type="datetimeFigureOut">
              <a:rPr lang="en-US"/>
              <a:pPr>
                <a:defRPr/>
              </a:pPr>
              <a:t>1/15/2019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E5D918E-C2F7-4DFE-B05C-17387D0EDA4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C43987-C893-4DA2-B18C-8AD05BE9452E}" type="datetimeFigureOut">
              <a:rPr lang="en-US"/>
              <a:pPr>
                <a:defRPr/>
              </a:pPr>
              <a:t>1/15/2019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A96C7A5-4D95-4B46-BAC6-F7EAD54B11B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C96F1B-7468-49C7-A40A-041CDE4CC079}" type="datetimeFigureOut">
              <a:rPr lang="en-US"/>
              <a:pPr>
                <a:defRPr/>
              </a:pPr>
              <a:t>1/15/2019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36DD187-3A10-4EC2-B84A-BB8FECFE96E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889285-EF7C-4138-9BA4-63525621ACC5}" type="datetimeFigureOut">
              <a:rPr lang="en-US"/>
              <a:pPr>
                <a:defRPr/>
              </a:pPr>
              <a:t>1/15/2019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B98302D-C898-404A-85A7-ED64F7ADF33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D535636-470F-4829-B961-F5E087915966}" type="datetimeFigureOut">
              <a:rPr lang="en-US"/>
              <a:pPr>
                <a:defRPr/>
              </a:pPr>
              <a:t>1/15/2019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6389ACE-1F0E-4A60-8E8E-A23280AFC11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Title 9"/>
          <p:cNvSpPr>
            <a:spLocks noGrp="1"/>
          </p:cNvSpPr>
          <p:nvPr>
            <p:ph type="ctrTitle"/>
          </p:nvPr>
        </p:nvSpPr>
        <p:spPr>
          <a:xfrm>
            <a:off x="714348" y="1484784"/>
            <a:ext cx="7772400" cy="3528392"/>
          </a:xfrm>
        </p:spPr>
        <p:txBody>
          <a:bodyPr/>
          <a:lstStyle/>
          <a:p>
            <a:r>
              <a:rPr lang="en-GB" sz="3600" b="1" dirty="0" smtClean="0">
                <a:solidFill>
                  <a:srgbClr val="0070C0"/>
                </a:solidFill>
                <a:latin typeface="Arial" charset="0"/>
                <a:cs typeface="Arial" charset="0"/>
              </a:rPr>
              <a:t>Redeployment Process</a:t>
            </a:r>
            <a:br>
              <a:rPr lang="en-GB" sz="3600" b="1" dirty="0" smtClean="0">
                <a:solidFill>
                  <a:srgbClr val="0070C0"/>
                </a:solidFill>
                <a:latin typeface="Arial" charset="0"/>
                <a:cs typeface="Arial" charset="0"/>
              </a:rPr>
            </a:br>
            <a:r>
              <a:rPr lang="en-GB" sz="3600" b="1" dirty="0">
                <a:solidFill>
                  <a:srgbClr val="0070C0"/>
                </a:solidFill>
                <a:latin typeface="Arial" charset="0"/>
                <a:cs typeface="Arial" charset="0"/>
              </a:rPr>
              <a:t/>
            </a:r>
            <a:br>
              <a:rPr lang="en-GB" sz="3600" b="1" dirty="0">
                <a:solidFill>
                  <a:srgbClr val="0070C0"/>
                </a:solidFill>
                <a:latin typeface="Arial" charset="0"/>
                <a:cs typeface="Arial" charset="0"/>
              </a:rPr>
            </a:br>
            <a:r>
              <a:rPr lang="en-GB" sz="3600" b="1" dirty="0" smtClean="0">
                <a:solidFill>
                  <a:srgbClr val="0070C0"/>
                </a:solidFill>
                <a:latin typeface="Arial" charset="0"/>
                <a:cs typeface="Arial" charset="0"/>
              </a:rPr>
              <a:t> Guidance for Recruiting  Managers and Supervisors</a:t>
            </a:r>
            <a:br>
              <a:rPr lang="en-GB" sz="3600" b="1" dirty="0" smtClean="0">
                <a:solidFill>
                  <a:srgbClr val="0070C0"/>
                </a:solidFill>
                <a:latin typeface="Arial" charset="0"/>
                <a:cs typeface="Arial" charset="0"/>
              </a:rPr>
            </a:br>
            <a:r>
              <a:rPr lang="en-GB" sz="3600" b="1" dirty="0" smtClean="0">
                <a:solidFill>
                  <a:srgbClr val="0070C0"/>
                </a:solidFill>
                <a:latin typeface="Arial" charset="0"/>
                <a:cs typeface="Arial" charset="0"/>
              </a:rPr>
              <a:t/>
            </a:r>
            <a:br>
              <a:rPr lang="en-GB" sz="3600" b="1" dirty="0" smtClean="0">
                <a:solidFill>
                  <a:srgbClr val="0070C0"/>
                </a:solidFill>
                <a:latin typeface="Arial" charset="0"/>
                <a:cs typeface="Arial" charset="0"/>
              </a:rPr>
            </a:br>
            <a:r>
              <a:rPr lang="en-GB" sz="3600" b="1" dirty="0" smtClean="0">
                <a:solidFill>
                  <a:srgbClr val="0070C0"/>
                </a:solidFill>
                <a:latin typeface="Arial" charset="0"/>
                <a:cs typeface="Arial" charset="0"/>
              </a:rPr>
              <a:t>(receiving a redeployee for a trial)</a:t>
            </a:r>
          </a:p>
        </p:txBody>
      </p:sp>
      <p:pic>
        <p:nvPicPr>
          <p:cNvPr id="14338"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14339" name="Picture 4" descr="Blackpool%20Teaching%20Col[1]"/>
          <p:cNvPicPr>
            <a:picLocks noChangeAspect="1" noChangeArrowheads="1"/>
          </p:cNvPicPr>
          <p:nvPr/>
        </p:nvPicPr>
        <p:blipFill>
          <a:blip r:embed="rId4" cstate="print"/>
          <a:srcRect/>
          <a:stretch>
            <a:fillRect/>
          </a:stretch>
        </p:blipFill>
        <p:spPr bwMode="auto">
          <a:xfrm>
            <a:off x="6300192" y="571500"/>
            <a:ext cx="2629471" cy="913284"/>
          </a:xfrm>
          <a:prstGeom prst="rect">
            <a:avLst/>
          </a:prstGeom>
          <a:noFill/>
          <a:ln w="9525" algn="in">
            <a:noFill/>
            <a:miter lim="800000"/>
            <a:headEnd/>
            <a:tailEnd/>
          </a:ln>
        </p:spPr>
      </p:pic>
      <p:sp>
        <p:nvSpPr>
          <p:cNvPr id="14340"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14341"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14342"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14343"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841276"/>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742652"/>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Employee / Recruiting Manager </a:t>
            </a:r>
          </a:p>
        </p:txBody>
      </p:sp>
      <p:sp>
        <p:nvSpPr>
          <p:cNvPr id="11" name="Rectangle 3"/>
          <p:cNvSpPr>
            <a:spLocks noGrp="1" noChangeArrowheads="1"/>
          </p:cNvSpPr>
          <p:nvPr>
            <p:ph idx="1"/>
          </p:nvPr>
        </p:nvSpPr>
        <p:spPr>
          <a:xfrm>
            <a:off x="500034" y="2204864"/>
            <a:ext cx="8229600" cy="3795904"/>
          </a:xfrm>
        </p:spPr>
        <p:txBody>
          <a:bodyPr/>
          <a:lstStyle/>
          <a:p>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employee will be </a:t>
            </a:r>
            <a:r>
              <a:rPr lang="en-GB" sz="2400" dirty="0" smtClean="0">
                <a:latin typeface="Arial" panose="020B0604020202020204" pitchFamily="34" charset="0"/>
                <a:cs typeface="Arial" panose="020B0604020202020204" pitchFamily="34" charset="0"/>
              </a:rPr>
              <a:t>asked to contact and arrange </a:t>
            </a:r>
            <a:r>
              <a:rPr lang="en-GB" sz="2400" dirty="0">
                <a:latin typeface="Arial" panose="020B0604020202020204" pitchFamily="34" charset="0"/>
                <a:cs typeface="Arial" panose="020B0604020202020204" pitchFamily="34" charset="0"/>
              </a:rPr>
              <a:t>a meeting with the Recruiting Manager with a view to starting a work trial. </a:t>
            </a:r>
            <a:endParaRPr lang="en-GB" sz="2400" dirty="0" smtClean="0">
              <a:latin typeface="Arial" panose="020B0604020202020204" pitchFamily="34" charset="0"/>
              <a:cs typeface="Arial" panose="020B0604020202020204" pitchFamily="34" charset="0"/>
            </a:endParaRP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Discuss what the role entails, hours, location </a:t>
            </a:r>
            <a:r>
              <a:rPr lang="en-GB" sz="2400" dirty="0" err="1" smtClean="0">
                <a:latin typeface="Arial" panose="020B0604020202020204" pitchFamily="34" charset="0"/>
                <a:cs typeface="Arial" panose="020B0604020202020204" pitchFamily="34" charset="0"/>
              </a:rPr>
              <a:t>etc</a:t>
            </a:r>
            <a:endParaRPr lang="en-GB" sz="2400" dirty="0" smtClean="0">
              <a:latin typeface="Arial" panose="020B0604020202020204" pitchFamily="34" charset="0"/>
              <a:cs typeface="Arial" panose="020B0604020202020204" pitchFamily="34" charset="0"/>
            </a:endParaRP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Show them round the department / meet the team</a:t>
            </a: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8229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156176" y="571500"/>
            <a:ext cx="280208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74663" y="1242020"/>
            <a:ext cx="8229600" cy="876077"/>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Recruiting Manager </a:t>
            </a:r>
          </a:p>
        </p:txBody>
      </p:sp>
      <p:sp>
        <p:nvSpPr>
          <p:cNvPr id="10" name="Content Placeholder 9"/>
          <p:cNvSpPr>
            <a:spLocks noGrp="1"/>
          </p:cNvSpPr>
          <p:nvPr>
            <p:ph idx="1"/>
          </p:nvPr>
        </p:nvSpPr>
        <p:spPr>
          <a:xfrm>
            <a:off x="214312" y="2143117"/>
            <a:ext cx="8572529" cy="4094196"/>
          </a:xfrm>
        </p:spPr>
        <p:txBody>
          <a:bodyPr/>
          <a:lstStyle/>
          <a:p>
            <a:pPr marL="0" indent="0" algn="ctr">
              <a:buNone/>
            </a:pPr>
            <a:endParaRPr lang="en-GB" sz="28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When </a:t>
            </a:r>
            <a:r>
              <a:rPr lang="en-GB" sz="2400" dirty="0">
                <a:latin typeface="Arial" panose="020B0604020202020204" pitchFamily="34" charset="0"/>
                <a:cs typeface="Arial" panose="020B0604020202020204" pitchFamily="34" charset="0"/>
              </a:rPr>
              <a:t>a suitable vacancy has been identified, </a:t>
            </a:r>
            <a:r>
              <a:rPr lang="en-GB" sz="2400" dirty="0" smtClean="0">
                <a:latin typeface="Arial" panose="020B0604020202020204" pitchFamily="34" charset="0"/>
                <a:cs typeface="Arial" panose="020B0604020202020204" pitchFamily="34" charset="0"/>
              </a:rPr>
              <a:t>the redeployee </a:t>
            </a:r>
            <a:r>
              <a:rPr lang="en-GB" sz="2400" dirty="0">
                <a:latin typeface="Arial" panose="020B0604020202020204" pitchFamily="34" charset="0"/>
                <a:cs typeface="Arial" panose="020B0604020202020204" pitchFamily="34" charset="0"/>
              </a:rPr>
              <a:t>would be expected to begin a work trial as soon as </a:t>
            </a:r>
            <a:r>
              <a:rPr lang="en-GB" sz="2400" dirty="0" smtClean="0">
                <a:latin typeface="Arial" panose="020B0604020202020204" pitchFamily="34" charset="0"/>
                <a:cs typeface="Arial" panose="020B0604020202020204" pitchFamily="34" charset="0"/>
              </a:rPr>
              <a:t>practicable</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Where </a:t>
            </a:r>
            <a:r>
              <a:rPr lang="en-GB" sz="2400" dirty="0">
                <a:latin typeface="Arial" panose="020B0604020202020204" pitchFamily="34" charset="0"/>
                <a:cs typeface="Arial" panose="020B0604020202020204" pitchFamily="34" charset="0"/>
              </a:rPr>
              <a:t>a number of employees are identified as equally suitable for a post, selection for redeployment will be open to competition</a:t>
            </a:r>
            <a:r>
              <a:rPr lang="en-GB" sz="2800"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300192" y="571500"/>
            <a:ext cx="2658071"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246187"/>
            <a:ext cx="8229600" cy="68262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Recruiting Manager</a:t>
            </a:r>
            <a:r>
              <a:rPr lang="en-GB" sz="3200" dirty="0" smtClean="0">
                <a:solidFill>
                  <a:srgbClr val="0070C0"/>
                </a:solidFill>
              </a:rPr>
              <a:t> </a:t>
            </a:r>
          </a:p>
        </p:txBody>
      </p:sp>
      <p:sp>
        <p:nvSpPr>
          <p:cNvPr id="13" name="Rectangle 3"/>
          <p:cNvSpPr>
            <a:spLocks noGrp="1" noChangeArrowheads="1"/>
          </p:cNvSpPr>
          <p:nvPr>
            <p:ph idx="1"/>
          </p:nvPr>
        </p:nvSpPr>
        <p:spPr>
          <a:xfrm>
            <a:off x="407193" y="1916832"/>
            <a:ext cx="8329613" cy="4464496"/>
          </a:xfrm>
        </p:spPr>
        <p:txBody>
          <a:bodyPr/>
          <a:lstStyle/>
          <a:p>
            <a:r>
              <a:rPr lang="en-GB" sz="2400" dirty="0" smtClean="0">
                <a:latin typeface="Arial" panose="020B0604020202020204" pitchFamily="34" charset="0"/>
                <a:cs typeface="Arial" panose="020B0604020202020204" pitchFamily="34" charset="0"/>
              </a:rPr>
              <a:t>Informal discussion with the employee and recruiting manager to be undertaken.</a:t>
            </a:r>
          </a:p>
          <a:p>
            <a:r>
              <a:rPr lang="en-GB" sz="2400" dirty="0" smtClean="0">
                <a:latin typeface="Arial" panose="020B0604020202020204" pitchFamily="34" charset="0"/>
                <a:cs typeface="Arial" panose="020B0604020202020204" pitchFamily="34" charset="0"/>
              </a:rPr>
              <a:t>A copy of the redeployee’s Aspirational Interview will be provided</a:t>
            </a:r>
          </a:p>
          <a:p>
            <a:r>
              <a:rPr lang="en-GB" sz="2400" dirty="0" smtClean="0">
                <a:latin typeface="Arial" panose="020B0604020202020204" pitchFamily="34" charset="0"/>
                <a:cs typeface="Arial" panose="020B0604020202020204" pitchFamily="34" charset="0"/>
              </a:rPr>
              <a:t>If role agreed suitable for a trial, a 4-week </a:t>
            </a:r>
            <a:r>
              <a:rPr lang="en-GB" sz="2400" dirty="0">
                <a:latin typeface="Arial" panose="020B0604020202020204" pitchFamily="34" charset="0"/>
                <a:cs typeface="Arial" panose="020B0604020202020204" pitchFamily="34" charset="0"/>
              </a:rPr>
              <a:t>work trial </a:t>
            </a:r>
            <a:r>
              <a:rPr lang="en-GB" sz="2400" dirty="0" smtClean="0">
                <a:latin typeface="Arial" panose="020B0604020202020204" pitchFamily="34" charset="0"/>
                <a:cs typeface="Arial" panose="020B0604020202020204" pitchFamily="34" charset="0"/>
              </a:rPr>
              <a:t>date to be agreed.</a:t>
            </a:r>
          </a:p>
          <a:p>
            <a:r>
              <a:rPr lang="en-GB" sz="2400" dirty="0" smtClean="0">
                <a:latin typeface="Arial" panose="020B0604020202020204" pitchFamily="34" charset="0"/>
                <a:cs typeface="Arial" panose="020B0604020202020204" pitchFamily="34" charset="0"/>
              </a:rPr>
              <a:t>Objectives </a:t>
            </a:r>
            <a:r>
              <a:rPr lang="en-GB" sz="2400" dirty="0">
                <a:latin typeface="Arial" panose="020B0604020202020204" pitchFamily="34" charset="0"/>
                <a:cs typeface="Arial" panose="020B0604020202020204" pitchFamily="34" charset="0"/>
              </a:rPr>
              <a:t>and success criteria for the trial period must be set and agreed between the employee and the Recruiting </a:t>
            </a:r>
            <a:r>
              <a:rPr lang="en-GB" sz="2400" dirty="0" smtClean="0">
                <a:latin typeface="Arial" panose="020B0604020202020204" pitchFamily="34" charset="0"/>
                <a:cs typeface="Arial" panose="020B0604020202020204" pitchFamily="34" charset="0"/>
              </a:rPr>
              <a:t>Manager.</a:t>
            </a:r>
          </a:p>
          <a:p>
            <a:r>
              <a:rPr lang="en-GB" sz="2400" dirty="0" smtClean="0">
                <a:latin typeface="Arial" panose="020B0604020202020204" pitchFamily="34" charset="0"/>
                <a:cs typeface="Arial" panose="020B0604020202020204" pitchFamily="34" charset="0"/>
              </a:rPr>
              <a:t>Where </a:t>
            </a:r>
            <a:r>
              <a:rPr lang="en-GB" sz="2400" dirty="0">
                <a:latin typeface="Arial" panose="020B0604020202020204" pitchFamily="34" charset="0"/>
                <a:cs typeface="Arial" panose="020B0604020202020204" pitchFamily="34" charset="0"/>
              </a:rPr>
              <a:t>the role is part time, consideration must be given to increasing the trial period to ensure equity. </a:t>
            </a:r>
            <a:r>
              <a:rPr lang="en-GB" dirty="0">
                <a:latin typeface="Arial" panose="020B0604020202020204" pitchFamily="34" charset="0"/>
                <a:cs typeface="Arial" panose="020B0604020202020204" pitchFamily="34" charset="0"/>
              </a:rPr>
              <a:t>	</a:t>
            </a:r>
          </a:p>
          <a:p>
            <a:pPr lvl="2" algn="ctr"/>
            <a:endParaRPr lang="en-GB"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156176" y="571500"/>
            <a:ext cx="2802087" cy="76926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74663" y="1340768"/>
            <a:ext cx="8229600" cy="576064"/>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Recruiting Manager </a:t>
            </a:r>
          </a:p>
        </p:txBody>
      </p:sp>
      <p:sp>
        <p:nvSpPr>
          <p:cNvPr id="13" name="Rectangle 3"/>
          <p:cNvSpPr>
            <a:spLocks noGrp="1" noChangeArrowheads="1"/>
          </p:cNvSpPr>
          <p:nvPr>
            <p:ph idx="1"/>
          </p:nvPr>
        </p:nvSpPr>
        <p:spPr>
          <a:xfrm>
            <a:off x="424656" y="1916832"/>
            <a:ext cx="8329613" cy="4536504"/>
          </a:xfrm>
        </p:spPr>
        <p:txBody>
          <a:bodyPr/>
          <a:lstStyle/>
          <a:p>
            <a:pPr marL="571500" indent="-457200"/>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work trial must be reviewed at the end of the designated trial </a:t>
            </a:r>
            <a:r>
              <a:rPr lang="en-GB" sz="2400" dirty="0" smtClean="0">
                <a:latin typeface="Arial" panose="020B0604020202020204" pitchFamily="34" charset="0"/>
                <a:cs typeface="Arial" panose="020B0604020202020204" pitchFamily="34" charset="0"/>
              </a:rPr>
              <a:t>period</a:t>
            </a:r>
          </a:p>
          <a:p>
            <a:pPr marL="571500" indent="-457200"/>
            <a:r>
              <a:rPr lang="en-GB" sz="2400" dirty="0" smtClean="0">
                <a:latin typeface="Arial" panose="020B0604020202020204" pitchFamily="34" charset="0"/>
                <a:cs typeface="Arial" panose="020B0604020202020204" pitchFamily="34" charset="0"/>
              </a:rPr>
              <a:t>The trial </a:t>
            </a:r>
            <a:r>
              <a:rPr lang="en-GB" sz="2400" dirty="0">
                <a:latin typeface="Arial" panose="020B0604020202020204" pitchFamily="34" charset="0"/>
                <a:cs typeface="Arial" panose="020B0604020202020204" pitchFamily="34" charset="0"/>
              </a:rPr>
              <a:t>may be extended at the discretion of the Recruiting </a:t>
            </a:r>
            <a:r>
              <a:rPr lang="en-GB" sz="2400" dirty="0" smtClean="0">
                <a:latin typeface="Arial" panose="020B0604020202020204" pitchFamily="34" charset="0"/>
                <a:cs typeface="Arial" panose="020B0604020202020204" pitchFamily="34" charset="0"/>
              </a:rPr>
              <a:t>Manager but </a:t>
            </a:r>
            <a:r>
              <a:rPr lang="en-GB" sz="2400" b="1" dirty="0" smtClean="0">
                <a:latin typeface="Arial" panose="020B0604020202020204" pitchFamily="34" charset="0"/>
                <a:cs typeface="Arial" panose="020B0604020202020204" pitchFamily="34" charset="0"/>
              </a:rPr>
              <a:t>MUST </a:t>
            </a:r>
            <a:r>
              <a:rPr lang="en-GB" sz="2400" dirty="0" smtClean="0">
                <a:latin typeface="Arial" panose="020B0604020202020204" pitchFamily="34" charset="0"/>
                <a:cs typeface="Arial" panose="020B0604020202020204" pitchFamily="34" charset="0"/>
              </a:rPr>
              <a:t>be mutually agreed with Exporting Manager. </a:t>
            </a:r>
            <a:r>
              <a:rPr lang="en-GB" sz="2400" dirty="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pPr marL="571500" indent="-457200"/>
            <a:r>
              <a:rPr lang="en-GB" sz="2400" dirty="0" smtClean="0">
                <a:latin typeface="Arial" panose="020B0604020202020204" pitchFamily="34" charset="0"/>
                <a:cs typeface="Arial" panose="020B0604020202020204" pitchFamily="34" charset="0"/>
              </a:rPr>
              <a:t>If </a:t>
            </a:r>
            <a:r>
              <a:rPr lang="en-GB" sz="2400" dirty="0">
                <a:latin typeface="Arial" panose="020B0604020202020204" pitchFamily="34" charset="0"/>
                <a:cs typeface="Arial" panose="020B0604020202020204" pitchFamily="34" charset="0"/>
              </a:rPr>
              <a:t>the work trial is deemed successful by the Recruiting Manager, the redeployment will be </a:t>
            </a:r>
            <a:r>
              <a:rPr lang="en-GB" sz="2400" dirty="0" smtClean="0">
                <a:latin typeface="Arial" panose="020B0604020202020204" pitchFamily="34" charset="0"/>
                <a:cs typeface="Arial" panose="020B0604020202020204" pitchFamily="34" charset="0"/>
              </a:rPr>
              <a:t>deemed as a suitable alternative, </a:t>
            </a:r>
            <a:r>
              <a:rPr lang="en-GB" sz="2400" dirty="0">
                <a:latin typeface="Arial" panose="020B0604020202020204" pitchFamily="34" charset="0"/>
                <a:cs typeface="Arial" panose="020B0604020202020204" pitchFamily="34" charset="0"/>
              </a:rPr>
              <a:t>unless </a:t>
            </a:r>
            <a:r>
              <a:rPr lang="en-GB" sz="2400" dirty="0" smtClean="0">
                <a:latin typeface="Arial" panose="020B0604020202020204" pitchFamily="34" charset="0"/>
                <a:cs typeface="Arial" panose="020B0604020202020204" pitchFamily="34" charset="0"/>
              </a:rPr>
              <a:t>justifiable </a:t>
            </a:r>
            <a:r>
              <a:rPr lang="en-GB" sz="2400" dirty="0">
                <a:latin typeface="Arial" panose="020B0604020202020204" pitchFamily="34" charset="0"/>
                <a:cs typeface="Arial" panose="020B0604020202020204" pitchFamily="34" charset="0"/>
              </a:rPr>
              <a:t>reasons as to why the post is not </a:t>
            </a:r>
            <a:r>
              <a:rPr lang="en-GB" sz="2400" dirty="0" smtClean="0">
                <a:latin typeface="Arial" panose="020B0604020202020204" pitchFamily="34" charset="0"/>
                <a:cs typeface="Arial" panose="020B0604020202020204" pitchFamily="34" charset="0"/>
              </a:rPr>
              <a:t>suitable are given.</a:t>
            </a:r>
            <a:r>
              <a:rPr lang="en-GB" dirty="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a:p>
            <a:pPr marL="571500" indent="-457200"/>
            <a:r>
              <a:rPr lang="en-GB" sz="2400" dirty="0" smtClean="0">
                <a:latin typeface="Arial" panose="020B0604020202020204" pitchFamily="34" charset="0"/>
                <a:cs typeface="Arial" panose="020B0604020202020204" pitchFamily="34" charset="0"/>
              </a:rPr>
              <a:t>Feedback forms to be completed</a:t>
            </a:r>
          </a:p>
          <a:p>
            <a:pPr marL="114300" indent="0">
              <a:buNone/>
            </a:pPr>
            <a:endParaRPr lang="en-GB" dirty="0">
              <a:latin typeface="Arial" panose="020B0604020202020204" pitchFamily="34" charset="0"/>
              <a:cs typeface="Arial" panose="020B0604020202020204" pitchFamily="34" charset="0"/>
            </a:endParaRPr>
          </a:p>
          <a:p>
            <a:pPr marL="571500" indent="-457200"/>
            <a:endParaRPr lang="en-GB" dirty="0">
              <a:latin typeface="Arial" panose="020B0604020202020204" pitchFamily="34" charset="0"/>
              <a:cs typeface="Arial" panose="020B0604020202020204" pitchFamily="34" charset="0"/>
            </a:endParaRPr>
          </a:p>
          <a:p>
            <a:pPr lvl="2" algn="ctr"/>
            <a:endParaRPr lang="en-GB" sz="2000" dirty="0" smtClean="0"/>
          </a:p>
        </p:txBody>
      </p:sp>
    </p:spTree>
    <p:extLst>
      <p:ext uri="{BB962C8B-B14F-4D97-AF65-F5344CB8AC3E}">
        <p14:creationId xmlns:p14="http://schemas.microsoft.com/office/powerpoint/2010/main" val="3951778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156176" y="571500"/>
            <a:ext cx="2802087" cy="76926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74663" y="1340768"/>
            <a:ext cx="8229600" cy="576064"/>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Successful Work Trial </a:t>
            </a:r>
          </a:p>
        </p:txBody>
      </p:sp>
      <p:sp>
        <p:nvSpPr>
          <p:cNvPr id="13" name="Rectangle 3"/>
          <p:cNvSpPr>
            <a:spLocks noGrp="1" noChangeArrowheads="1"/>
          </p:cNvSpPr>
          <p:nvPr>
            <p:ph idx="1"/>
          </p:nvPr>
        </p:nvSpPr>
        <p:spPr>
          <a:xfrm>
            <a:off x="424656" y="1916832"/>
            <a:ext cx="8329613" cy="4536504"/>
          </a:xfrm>
        </p:spPr>
        <p:txBody>
          <a:bodyPr/>
          <a:lstStyle/>
          <a:p>
            <a:r>
              <a:rPr lang="en-GB" sz="2400" dirty="0" smtClean="0">
                <a:latin typeface="Arial" panose="020B0604020202020204" pitchFamily="34" charset="0"/>
                <a:cs typeface="Arial" panose="020B0604020202020204" pitchFamily="34" charset="0"/>
              </a:rPr>
              <a:t>Individual integrated into the team and made to feel part of the team</a:t>
            </a:r>
          </a:p>
          <a:p>
            <a:r>
              <a:rPr lang="en-GB" sz="2400" dirty="0" smtClean="0">
                <a:latin typeface="Arial" panose="020B0604020202020204" pitchFamily="34" charset="0"/>
                <a:cs typeface="Arial" panose="020B0604020202020204" pitchFamily="34" charset="0"/>
              </a:rPr>
              <a:t>Clear objectives that have been met (or succeeded)</a:t>
            </a:r>
          </a:p>
          <a:p>
            <a:r>
              <a:rPr lang="en-GB" sz="2400" dirty="0" smtClean="0">
                <a:latin typeface="Arial" panose="020B0604020202020204" pitchFamily="34" charset="0"/>
                <a:cs typeface="Arial" panose="020B0604020202020204" pitchFamily="34" charset="0"/>
              </a:rPr>
              <a:t>Supportive Manager, giving/providing regular feedback (Weekly 1:1’s for example)</a:t>
            </a:r>
          </a:p>
          <a:p>
            <a:r>
              <a:rPr lang="en-GB" sz="2400" dirty="0" smtClean="0">
                <a:latin typeface="Arial" panose="020B0604020202020204" pitchFamily="34" charset="0"/>
                <a:cs typeface="Arial" panose="020B0604020202020204" pitchFamily="34" charset="0"/>
              </a:rPr>
              <a:t>If there are adjustments that have to be made (OH </a:t>
            </a:r>
            <a:r>
              <a:rPr lang="en-GB" sz="2400" dirty="0" err="1" smtClean="0">
                <a:latin typeface="Arial" panose="020B0604020202020204" pitchFamily="34" charset="0"/>
                <a:cs typeface="Arial" panose="020B0604020202020204" pitchFamily="34" charset="0"/>
              </a:rPr>
              <a:t>etc</a:t>
            </a:r>
            <a:r>
              <a:rPr lang="en-GB" sz="2400" dirty="0" smtClean="0">
                <a:latin typeface="Arial" panose="020B0604020202020204" pitchFamily="34" charset="0"/>
                <a:cs typeface="Arial" panose="020B0604020202020204" pitchFamily="34" charset="0"/>
              </a:rPr>
              <a:t>), then don’t allow them to hinder the individuals work trial – support them</a:t>
            </a:r>
          </a:p>
          <a:p>
            <a:endParaRPr lang="en-GB" sz="2400" dirty="0" smtClean="0"/>
          </a:p>
        </p:txBody>
      </p:sp>
    </p:spTree>
    <p:extLst>
      <p:ext uri="{BB962C8B-B14F-4D97-AF65-F5344CB8AC3E}">
        <p14:creationId xmlns:p14="http://schemas.microsoft.com/office/powerpoint/2010/main" val="3468627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156176" y="571500"/>
            <a:ext cx="280208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246187"/>
            <a:ext cx="8229600" cy="68262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Recruiting Manager</a:t>
            </a:r>
            <a:r>
              <a:rPr lang="en-GB" sz="3200" dirty="0" smtClean="0">
                <a:solidFill>
                  <a:srgbClr val="0070C0"/>
                </a:solidFill>
              </a:rPr>
              <a:t> </a:t>
            </a:r>
          </a:p>
        </p:txBody>
      </p:sp>
      <p:sp>
        <p:nvSpPr>
          <p:cNvPr id="13" name="Rectangle 3"/>
          <p:cNvSpPr>
            <a:spLocks noGrp="1" noChangeArrowheads="1"/>
          </p:cNvSpPr>
          <p:nvPr>
            <p:ph idx="1"/>
          </p:nvPr>
        </p:nvSpPr>
        <p:spPr>
          <a:xfrm>
            <a:off x="457200" y="2132856"/>
            <a:ext cx="8501063" cy="3960440"/>
          </a:xfrm>
        </p:spPr>
        <p:txBody>
          <a:bodyPr/>
          <a:lstStyle/>
          <a:p>
            <a:pPr marL="571500" indent="-457200"/>
            <a:r>
              <a:rPr lang="en-GB" sz="2400" dirty="0" smtClean="0">
                <a:latin typeface="Arial" panose="020B0604020202020204" pitchFamily="34" charset="0"/>
                <a:cs typeface="Arial" panose="020B0604020202020204" pitchFamily="34" charset="0"/>
              </a:rPr>
              <a:t>If the work trial is deemed unsuccessful the employee </a:t>
            </a:r>
            <a:r>
              <a:rPr lang="en-GB" sz="2400" dirty="0">
                <a:latin typeface="Arial" panose="020B0604020202020204" pitchFamily="34" charset="0"/>
                <a:cs typeface="Arial" panose="020B0604020202020204" pitchFamily="34" charset="0"/>
              </a:rPr>
              <a:t>must be informed of the criteria, which he/she has been unable to </a:t>
            </a:r>
            <a:r>
              <a:rPr lang="en-GB" sz="2400" dirty="0" smtClean="0">
                <a:latin typeface="Arial" panose="020B0604020202020204" pitchFamily="34" charset="0"/>
                <a:cs typeface="Arial" panose="020B0604020202020204" pitchFamily="34" charset="0"/>
              </a:rPr>
              <a:t>fulfil.</a:t>
            </a:r>
          </a:p>
          <a:p>
            <a:pPr marL="571500" indent="-457200"/>
            <a:r>
              <a:rPr lang="en-GB" sz="2400" dirty="0" smtClean="0">
                <a:latin typeface="Arial" panose="020B0604020202020204" pitchFamily="34" charset="0"/>
                <a:cs typeface="Arial" panose="020B0604020202020204" pitchFamily="34" charset="0"/>
              </a:rPr>
              <a:t>Where an employee </a:t>
            </a:r>
            <a:r>
              <a:rPr lang="en-GB" sz="2400" dirty="0">
                <a:latin typeface="Arial" panose="020B0604020202020204" pitchFamily="34" charset="0"/>
                <a:cs typeface="Arial" panose="020B0604020202020204" pitchFamily="34" charset="0"/>
              </a:rPr>
              <a:t>is judged to be unsuitable following the work trial period, the post </a:t>
            </a:r>
            <a:r>
              <a:rPr lang="en-GB" sz="2400" b="1" dirty="0" smtClean="0">
                <a:latin typeface="Arial" panose="020B0604020202020204" pitchFamily="34" charset="0"/>
                <a:cs typeface="Arial" panose="020B0604020202020204" pitchFamily="34" charset="0"/>
              </a:rPr>
              <a:t>may</a:t>
            </a:r>
            <a:r>
              <a:rPr lang="en-GB" sz="2400" dirty="0" smtClean="0">
                <a:latin typeface="Arial" panose="020B0604020202020204" pitchFamily="34" charset="0"/>
                <a:cs typeface="Arial" panose="020B0604020202020204" pitchFamily="34" charset="0"/>
              </a:rPr>
              <a:t> then be </a:t>
            </a:r>
            <a:r>
              <a:rPr lang="en-GB" sz="2400" dirty="0">
                <a:latin typeface="Arial" panose="020B0604020202020204" pitchFamily="34" charset="0"/>
                <a:cs typeface="Arial" panose="020B0604020202020204" pitchFamily="34" charset="0"/>
              </a:rPr>
              <a:t>offered as a </a:t>
            </a:r>
            <a:r>
              <a:rPr lang="en-GB" sz="2400" dirty="0" smtClean="0">
                <a:latin typeface="Arial" panose="020B0604020202020204" pitchFamily="34" charset="0"/>
                <a:cs typeface="Arial" panose="020B0604020202020204" pitchFamily="34" charset="0"/>
              </a:rPr>
              <a:t>redeployment </a:t>
            </a:r>
            <a:r>
              <a:rPr lang="en-GB" sz="2400" dirty="0">
                <a:latin typeface="Arial" panose="020B0604020202020204" pitchFamily="34" charset="0"/>
                <a:cs typeface="Arial" panose="020B0604020202020204" pitchFamily="34" charset="0"/>
              </a:rPr>
              <a:t>position to the next most suitable </a:t>
            </a:r>
            <a:r>
              <a:rPr lang="en-GB" sz="2400" dirty="0" smtClean="0">
                <a:latin typeface="Arial" panose="020B0604020202020204" pitchFamily="34" charset="0"/>
                <a:cs typeface="Arial" panose="020B0604020202020204" pitchFamily="34" charset="0"/>
              </a:rPr>
              <a:t>redeployee </a:t>
            </a:r>
            <a:r>
              <a:rPr lang="en-GB" sz="2400" dirty="0">
                <a:latin typeface="Arial" panose="020B0604020202020204" pitchFamily="34" charset="0"/>
                <a:cs typeface="Arial" panose="020B0604020202020204" pitchFamily="34" charset="0"/>
              </a:rPr>
              <a:t>in the selection process. </a:t>
            </a:r>
            <a:endParaRPr lang="en-GB" sz="2400" dirty="0" smtClean="0">
              <a:latin typeface="Arial" panose="020B0604020202020204" pitchFamily="34" charset="0"/>
              <a:cs typeface="Arial" panose="020B0604020202020204" pitchFamily="34" charset="0"/>
            </a:endParaRPr>
          </a:p>
          <a:p>
            <a:pPr marL="571500" indent="-457200"/>
            <a:r>
              <a:rPr lang="en-GB" sz="2400" dirty="0" smtClean="0">
                <a:latin typeface="Arial" panose="020B0604020202020204" pitchFamily="34" charset="0"/>
                <a:cs typeface="Arial" panose="020B0604020202020204" pitchFamily="34" charset="0"/>
              </a:rPr>
              <a:t>If the trial is deemed unsuitable within the 4-week period then the employee can return to their substantive department.</a:t>
            </a:r>
            <a:r>
              <a:rPr lang="en-GB" sz="2400" dirty="0">
                <a:latin typeface="Arial" panose="020B0604020202020204" pitchFamily="34" charset="0"/>
                <a:cs typeface="Arial" panose="020B0604020202020204" pitchFamily="34" charset="0"/>
              </a:rPr>
              <a:t>	</a:t>
            </a:r>
          </a:p>
          <a:p>
            <a:pPr marL="114300" indent="0">
              <a:buNone/>
            </a:pP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098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156176" y="571500"/>
            <a:ext cx="280208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246187"/>
            <a:ext cx="8229600" cy="68262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Unsuccessful Work Trial</a:t>
            </a:r>
            <a:endParaRPr lang="en-GB" sz="3200" dirty="0" smtClean="0">
              <a:solidFill>
                <a:srgbClr val="0070C0"/>
              </a:solidFill>
            </a:endParaRPr>
          </a:p>
        </p:txBody>
      </p:sp>
      <p:sp>
        <p:nvSpPr>
          <p:cNvPr id="13" name="Rectangle 3"/>
          <p:cNvSpPr>
            <a:spLocks noGrp="1" noChangeArrowheads="1"/>
          </p:cNvSpPr>
          <p:nvPr>
            <p:ph idx="1"/>
          </p:nvPr>
        </p:nvSpPr>
        <p:spPr>
          <a:xfrm>
            <a:off x="457200" y="2132856"/>
            <a:ext cx="8501063" cy="3960440"/>
          </a:xfrm>
        </p:spPr>
        <p:txBody>
          <a:bodyPr/>
          <a:lstStyle/>
          <a:p>
            <a:pPr marL="571500" indent="-457200"/>
            <a:r>
              <a:rPr lang="en-GB" sz="2400" dirty="0" smtClean="0">
                <a:latin typeface="Arial" panose="020B0604020202020204" pitchFamily="34" charset="0"/>
                <a:cs typeface="Arial" panose="020B0604020202020204" pitchFamily="34" charset="0"/>
              </a:rPr>
              <a:t>Unclear or undocumented objectives</a:t>
            </a:r>
          </a:p>
          <a:p>
            <a:pPr marL="571500" indent="-457200"/>
            <a:r>
              <a:rPr lang="en-GB" sz="2400" dirty="0" smtClean="0">
                <a:latin typeface="Arial" panose="020B0604020202020204" pitchFamily="34" charset="0"/>
                <a:cs typeface="Arial" panose="020B0604020202020204" pitchFamily="34" charset="0"/>
              </a:rPr>
              <a:t>Level of reasonable adjustments required, not sustainable within the role or not attempted to be made</a:t>
            </a:r>
          </a:p>
          <a:p>
            <a:pPr marL="571500" indent="-457200"/>
            <a:r>
              <a:rPr lang="en-GB" sz="2400" dirty="0" smtClean="0">
                <a:latin typeface="Arial" panose="020B0604020202020204" pitchFamily="34" charset="0"/>
                <a:cs typeface="Arial" panose="020B0604020202020204" pitchFamily="34" charset="0"/>
              </a:rPr>
              <a:t>Little to no engagement with the individual</a:t>
            </a:r>
          </a:p>
          <a:p>
            <a:pPr marL="571500" indent="-457200"/>
            <a:r>
              <a:rPr lang="en-GB" sz="2400" dirty="0" smtClean="0">
                <a:latin typeface="Arial" panose="020B0604020202020204" pitchFamily="34" charset="0"/>
                <a:cs typeface="Arial" panose="020B0604020202020204" pitchFamily="34" charset="0"/>
              </a:rPr>
              <a:t>No feedback on performance issues</a:t>
            </a:r>
          </a:p>
          <a:p>
            <a:pPr marL="571500" indent="-457200"/>
            <a:r>
              <a:rPr lang="en-GB" sz="2400" dirty="0">
                <a:latin typeface="Arial" panose="020B0604020202020204" pitchFamily="34" charset="0"/>
                <a:cs typeface="Arial" panose="020B0604020202020204" pitchFamily="34" charset="0"/>
              </a:rPr>
              <a:t>Grievance by the individual</a:t>
            </a:r>
          </a:p>
          <a:p>
            <a:pPr marL="571500" indent="-457200"/>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444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88224" y="571500"/>
            <a:ext cx="2370039" cy="841276"/>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412775"/>
            <a:ext cx="8229600" cy="516037"/>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Process</a:t>
            </a:r>
            <a:r>
              <a:rPr lang="en-GB" dirty="0" smtClean="0">
                <a:solidFill>
                  <a:srgbClr val="0070C0"/>
                </a:solidFill>
              </a:rPr>
              <a:t> </a:t>
            </a:r>
            <a:r>
              <a:rPr lang="en-GB" sz="3200" dirty="0" smtClean="0">
                <a:solidFill>
                  <a:srgbClr val="0070C0"/>
                </a:solidFill>
                <a:latin typeface="Arial" panose="020B0604020202020204" pitchFamily="34" charset="0"/>
                <a:cs typeface="Arial" panose="020B0604020202020204" pitchFamily="34" charset="0"/>
              </a:rPr>
              <a:t>– Final Stage</a:t>
            </a:r>
          </a:p>
        </p:txBody>
      </p:sp>
      <p:sp>
        <p:nvSpPr>
          <p:cNvPr id="13" name="Rectangle 3"/>
          <p:cNvSpPr>
            <a:spLocks noGrp="1" noChangeArrowheads="1"/>
          </p:cNvSpPr>
          <p:nvPr>
            <p:ph idx="1"/>
          </p:nvPr>
        </p:nvSpPr>
        <p:spPr>
          <a:xfrm>
            <a:off x="457200" y="2348880"/>
            <a:ext cx="8329613" cy="3777283"/>
          </a:xfrm>
        </p:spPr>
        <p:txBody>
          <a:bodyPr/>
          <a:lstStyle/>
          <a:p>
            <a:endParaRPr lang="en-GB" sz="2000" dirty="0" smtClean="0"/>
          </a:p>
          <a:p>
            <a:pPr marL="457200"/>
            <a:r>
              <a:rPr lang="en-GB" sz="2400" dirty="0" smtClean="0">
                <a:latin typeface="Arial" panose="020B0604020202020204" pitchFamily="34" charset="0"/>
                <a:cs typeface="Arial" panose="020B0604020202020204" pitchFamily="34" charset="0"/>
              </a:rPr>
              <a:t>In </a:t>
            </a:r>
            <a:r>
              <a:rPr lang="en-GB" sz="2400" dirty="0">
                <a:latin typeface="Arial" panose="020B0604020202020204" pitchFamily="34" charset="0"/>
                <a:cs typeface="Arial" panose="020B0604020202020204" pitchFamily="34" charset="0"/>
              </a:rPr>
              <a:t>all cases it is both the </a:t>
            </a:r>
            <a:r>
              <a:rPr lang="en-GB" sz="2400" b="1" dirty="0">
                <a:latin typeface="Arial" panose="020B0604020202020204" pitchFamily="34" charset="0"/>
                <a:cs typeface="Arial" panose="020B0604020202020204" pitchFamily="34" charset="0"/>
              </a:rPr>
              <a:t>Recruiting Manager</a:t>
            </a:r>
            <a:r>
              <a:rPr lang="en-GB" sz="2400" dirty="0">
                <a:latin typeface="Arial" panose="020B0604020202020204" pitchFamily="34" charset="0"/>
                <a:cs typeface="Arial" panose="020B0604020202020204" pitchFamily="34" charset="0"/>
              </a:rPr>
              <a:t> and </a:t>
            </a:r>
            <a:r>
              <a:rPr lang="en-GB" sz="2400" b="1" dirty="0">
                <a:latin typeface="Arial" panose="020B0604020202020204" pitchFamily="34" charset="0"/>
                <a:cs typeface="Arial" panose="020B0604020202020204" pitchFamily="34" charset="0"/>
              </a:rPr>
              <a:t>Exporting Managers</a:t>
            </a:r>
            <a:r>
              <a:rPr lang="en-GB" sz="2400" dirty="0">
                <a:latin typeface="Arial" panose="020B0604020202020204" pitchFamily="34" charset="0"/>
                <a:cs typeface="Arial" panose="020B0604020202020204" pitchFamily="34" charset="0"/>
              </a:rPr>
              <a:t>’ responsibility to notify the </a:t>
            </a:r>
            <a:r>
              <a:rPr lang="en-GB" sz="2400" dirty="0" smtClean="0">
                <a:latin typeface="Arial" panose="020B0604020202020204" pitchFamily="34" charset="0"/>
                <a:cs typeface="Arial" panose="020B0604020202020204" pitchFamily="34" charset="0"/>
              </a:rPr>
              <a:t>employee of the outcome of any trial (successful or not)</a:t>
            </a:r>
          </a:p>
          <a:p>
            <a:pPr marL="457200"/>
            <a:r>
              <a:rPr lang="en-GB" sz="2400" dirty="0" smtClean="0">
                <a:latin typeface="Arial" panose="020B0604020202020204" pitchFamily="34" charset="0"/>
                <a:cs typeface="Arial" panose="020B0604020202020204" pitchFamily="34" charset="0"/>
              </a:rPr>
              <a:t>Arrange </a:t>
            </a:r>
            <a:r>
              <a:rPr lang="en-GB" sz="2400" dirty="0">
                <a:latin typeface="Arial" panose="020B0604020202020204" pitchFamily="34" charset="0"/>
                <a:cs typeface="Arial" panose="020B0604020202020204" pitchFamily="34" charset="0"/>
              </a:rPr>
              <a:t>the necessary paperwork including an assignment change form and agree set objectives and a personal development plan for the next 12 months. 	</a:t>
            </a:r>
          </a:p>
          <a:p>
            <a:pPr marL="114300" indent="0">
              <a:buNone/>
            </a:pPr>
            <a:endParaRPr lang="en-GB" sz="2400" dirty="0">
              <a:latin typeface="Arial" panose="020B0604020202020204" pitchFamily="34" charset="0"/>
              <a:cs typeface="Arial" panose="020B0604020202020204" pitchFamily="34" charset="0"/>
            </a:endParaRPr>
          </a:p>
          <a:p>
            <a:pPr lvl="2"/>
            <a:endParaRPr lang="en-GB" sz="2800" dirty="0" smtClean="0"/>
          </a:p>
        </p:txBody>
      </p:sp>
    </p:spTree>
    <p:extLst>
      <p:ext uri="{BB962C8B-B14F-4D97-AF65-F5344CB8AC3E}">
        <p14:creationId xmlns:p14="http://schemas.microsoft.com/office/powerpoint/2010/main" val="3951778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516216" y="571500"/>
            <a:ext cx="2442047"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500063" y="1340767"/>
            <a:ext cx="8229600" cy="588045"/>
          </a:xfrm>
        </p:spPr>
        <p:txBody>
          <a:bodyPr/>
          <a:lstStyle/>
          <a:p>
            <a:pPr algn="l"/>
            <a:r>
              <a:rPr lang="en-GB" sz="3200" dirty="0" smtClean="0">
                <a:solidFill>
                  <a:srgbClr val="0070C0"/>
                </a:solidFill>
                <a:latin typeface="Arial" panose="020B0604020202020204" pitchFamily="34" charset="0"/>
                <a:cs typeface="Arial" panose="020B0604020202020204" pitchFamily="34" charset="0"/>
              </a:rPr>
              <a:t>In Summary the Redeployee Process</a:t>
            </a:r>
          </a:p>
        </p:txBody>
      </p:sp>
      <p:pic>
        <p:nvPicPr>
          <p:cNvPr id="1026"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1475656" y="1916832"/>
            <a:ext cx="583815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6363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282" y="214290"/>
            <a:ext cx="3786214" cy="1032068"/>
          </a:xfrm>
          <a:prstGeom prst="rect">
            <a:avLst/>
          </a:prstGeom>
          <a:noFill/>
        </p:spPr>
      </p:pic>
      <p:pic>
        <p:nvPicPr>
          <p:cNvPr id="1028" name="Picture 4" descr="Blackpool%20Teaching%20Col[1]"/>
          <p:cNvPicPr>
            <a:picLocks noChangeAspect="1" noChangeArrowheads="1"/>
          </p:cNvPicPr>
          <p:nvPr/>
        </p:nvPicPr>
        <p:blipFill>
          <a:blip r:embed="rId4" cstate="print"/>
          <a:srcRect/>
          <a:stretch>
            <a:fillRect/>
          </a:stretch>
        </p:blipFill>
        <p:spPr bwMode="auto">
          <a:xfrm>
            <a:off x="6372200" y="571480"/>
            <a:ext cx="2586068" cy="674878"/>
          </a:xfrm>
          <a:prstGeom prst="rect">
            <a:avLst/>
          </a:prstGeom>
          <a:noFill/>
          <a:ln w="9525" algn="in">
            <a:noFill/>
            <a:miter lim="800000"/>
            <a:headEnd/>
            <a:tailEnd/>
          </a:ln>
          <a:effectLst/>
        </p:spPr>
      </p:pic>
      <p:sp>
        <p:nvSpPr>
          <p:cNvPr id="2050" name="Text Box 2"/>
          <p:cNvSpPr txBox="1">
            <a:spLocks noChangeArrowheads="1"/>
          </p:cNvSpPr>
          <p:nvPr/>
        </p:nvSpPr>
        <p:spPr bwMode="auto">
          <a:xfrm>
            <a:off x="0" y="6572272"/>
            <a:ext cx="2303462" cy="285728"/>
          </a:xfrm>
          <a:prstGeom prst="rect">
            <a:avLst/>
          </a:prstGeom>
          <a:solidFill>
            <a:srgbClr val="0000FF"/>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FFFF"/>
                </a:solidFill>
                <a:effectLst/>
                <a:latin typeface="Arial" pitchFamily="34" charset="0"/>
              </a:rPr>
              <a:t>People Centred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rgbClr val="FFFFFF"/>
              </a:solidFill>
              <a:effectLst/>
              <a:latin typeface="Arial" pitchFamily="34" charset="0"/>
            </a:endParaRPr>
          </a:p>
        </p:txBody>
      </p:sp>
      <p:sp>
        <p:nvSpPr>
          <p:cNvPr id="2051" name="Text Box 3"/>
          <p:cNvSpPr txBox="1">
            <a:spLocks noChangeArrowheads="1"/>
          </p:cNvSpPr>
          <p:nvPr/>
        </p:nvSpPr>
        <p:spPr bwMode="auto">
          <a:xfrm>
            <a:off x="2285984" y="6572272"/>
            <a:ext cx="2303462" cy="285728"/>
          </a:xfrm>
          <a:prstGeom prst="rect">
            <a:avLst/>
          </a:prstGeom>
          <a:solidFill>
            <a:srgbClr val="FF66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FFFF"/>
                </a:solidFill>
                <a:effectLst/>
                <a:latin typeface="Arial" pitchFamily="34" charset="0"/>
              </a:rPr>
              <a:t>Positive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rgbClr val="FFFFFF"/>
              </a:solidFill>
              <a:effectLst/>
              <a:latin typeface="Arial" pitchFamily="34" charset="0"/>
            </a:endParaRPr>
          </a:p>
        </p:txBody>
      </p:sp>
      <p:sp>
        <p:nvSpPr>
          <p:cNvPr id="2052" name="Text Box 4"/>
          <p:cNvSpPr txBox="1">
            <a:spLocks noChangeArrowheads="1"/>
          </p:cNvSpPr>
          <p:nvPr/>
        </p:nvSpPr>
        <p:spPr bwMode="auto">
          <a:xfrm>
            <a:off x="4572000" y="6572272"/>
            <a:ext cx="2303462" cy="285728"/>
          </a:xfrm>
          <a:prstGeom prst="rect">
            <a:avLst/>
          </a:prstGeom>
          <a:solidFill>
            <a:srgbClr val="FF00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FFFF"/>
                </a:solidFill>
                <a:effectLst/>
                <a:latin typeface="Arial" pitchFamily="34" charset="0"/>
              </a:rPr>
              <a:t>Compassion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rgbClr val="FFFFFF"/>
              </a:solidFill>
              <a:effectLst/>
              <a:latin typeface="Arial" pitchFamily="34" charset="0"/>
            </a:endParaRPr>
          </a:p>
        </p:txBody>
      </p:sp>
      <p:sp>
        <p:nvSpPr>
          <p:cNvPr id="2053" name="Text Box 5"/>
          <p:cNvSpPr txBox="1">
            <a:spLocks noChangeArrowheads="1"/>
          </p:cNvSpPr>
          <p:nvPr/>
        </p:nvSpPr>
        <p:spPr bwMode="auto">
          <a:xfrm>
            <a:off x="6840538" y="6572272"/>
            <a:ext cx="2303462" cy="285728"/>
          </a:xfrm>
          <a:prstGeom prst="rect">
            <a:avLst/>
          </a:prstGeom>
          <a:solidFill>
            <a:srgbClr val="006600"/>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FFFF"/>
                </a:solidFill>
                <a:effectLst/>
                <a:latin typeface="Arial" pitchFamily="34" charset="0"/>
              </a:rPr>
              <a:t>Excellence</a:t>
            </a:r>
          </a:p>
        </p:txBody>
      </p:sp>
      <p:sp>
        <p:nvSpPr>
          <p:cNvPr id="12" name="Title 11"/>
          <p:cNvSpPr>
            <a:spLocks noGrp="1"/>
          </p:cNvSpPr>
          <p:nvPr>
            <p:ph type="title"/>
          </p:nvPr>
        </p:nvSpPr>
        <p:spPr>
          <a:xfrm>
            <a:off x="500034" y="1412776"/>
            <a:ext cx="8229600" cy="516018"/>
          </a:xfrm>
        </p:spPr>
        <p:txBody>
          <a:bodyPr/>
          <a:lstStyle/>
          <a:p>
            <a:r>
              <a:rPr lang="en-GB" sz="3600" b="1" dirty="0" smtClean="0">
                <a:solidFill>
                  <a:srgbClr val="0070C0"/>
                </a:solidFill>
                <a:latin typeface="Arial" panose="020B0604020202020204" pitchFamily="34" charset="0"/>
                <a:cs typeface="Arial" panose="020B0604020202020204" pitchFamily="34" charset="0"/>
              </a:rPr>
              <a:t>Templates</a:t>
            </a:r>
            <a:endParaRPr lang="en-GB" sz="3600" b="1" dirty="0">
              <a:solidFill>
                <a:srgbClr val="0070C0"/>
              </a:solidFill>
              <a:latin typeface="Arial" panose="020B0604020202020204" pitchFamily="34" charset="0"/>
              <a:cs typeface="Arial" panose="020B0604020202020204" pitchFamily="34" charset="0"/>
            </a:endParaRPr>
          </a:p>
        </p:txBody>
      </p:sp>
      <p:sp>
        <p:nvSpPr>
          <p:cNvPr id="13" name="Content Placeholder 12"/>
          <p:cNvSpPr>
            <a:spLocks noGrp="1"/>
          </p:cNvSpPr>
          <p:nvPr>
            <p:ph idx="1"/>
          </p:nvPr>
        </p:nvSpPr>
        <p:spPr>
          <a:xfrm>
            <a:off x="500034" y="2132856"/>
            <a:ext cx="8186766" cy="3993307"/>
          </a:xfrm>
        </p:spPr>
        <p:txBody>
          <a:bodyPr/>
          <a:lstStyle/>
          <a:p>
            <a:pPr>
              <a:buNone/>
            </a:pPr>
            <a:r>
              <a:rPr lang="en-GB" sz="2400" dirty="0" smtClean="0">
                <a:latin typeface="Arial" panose="020B0604020202020204" pitchFamily="34" charset="0"/>
                <a:cs typeface="Arial" panose="020B0604020202020204" pitchFamily="34" charset="0"/>
              </a:rPr>
              <a:t>There are a number of templates to support the Recruiting</a:t>
            </a:r>
          </a:p>
          <a:p>
            <a:pPr>
              <a:buNone/>
            </a:pPr>
            <a:r>
              <a:rPr lang="en-GB" sz="2400" dirty="0" smtClean="0">
                <a:latin typeface="Arial" panose="020B0604020202020204" pitchFamily="34" charset="0"/>
                <a:cs typeface="Arial" panose="020B0604020202020204" pitchFamily="34" charset="0"/>
              </a:rPr>
              <a:t>Manager with this process:</a:t>
            </a:r>
          </a:p>
          <a:p>
            <a:pPr>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Action Plan / SMART Objectives</a:t>
            </a:r>
          </a:p>
          <a:p>
            <a:r>
              <a:rPr lang="en-GB" sz="2400" dirty="0" smtClean="0">
                <a:latin typeface="Arial" panose="020B0604020202020204" pitchFamily="34" charset="0"/>
                <a:cs typeface="Arial" panose="020B0604020202020204" pitchFamily="34" charset="0"/>
              </a:rPr>
              <a:t>Feedback Form</a:t>
            </a:r>
          </a:p>
          <a:p>
            <a:pPr>
              <a:buNone/>
            </a:pPr>
            <a:endParaRPr lang="en-GB" i="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16386" name="Picture 4" descr="Blackpool%20Teaching%20Col[1]"/>
          <p:cNvPicPr>
            <a:picLocks noChangeAspect="1" noChangeArrowheads="1"/>
          </p:cNvPicPr>
          <p:nvPr/>
        </p:nvPicPr>
        <p:blipFill>
          <a:blip r:embed="rId4" cstate="print"/>
          <a:srcRect/>
          <a:stretch>
            <a:fillRect/>
          </a:stretch>
        </p:blipFill>
        <p:spPr bwMode="auto">
          <a:xfrm>
            <a:off x="6372200" y="571500"/>
            <a:ext cx="2586063" cy="841276"/>
          </a:xfrm>
          <a:prstGeom prst="rect">
            <a:avLst/>
          </a:prstGeom>
          <a:noFill/>
          <a:ln w="9525" algn="in">
            <a:noFill/>
            <a:miter lim="800000"/>
            <a:headEnd/>
            <a:tailEnd/>
          </a:ln>
        </p:spPr>
      </p:pic>
      <p:sp>
        <p:nvSpPr>
          <p:cNvPr id="1638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1638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1638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1639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16391" name="Title 11"/>
          <p:cNvSpPr>
            <a:spLocks noGrp="1"/>
          </p:cNvSpPr>
          <p:nvPr>
            <p:ph type="title"/>
          </p:nvPr>
        </p:nvSpPr>
        <p:spPr>
          <a:xfrm>
            <a:off x="500063" y="1246188"/>
            <a:ext cx="8229600" cy="886668"/>
          </a:xfrm>
        </p:spPr>
        <p:txBody>
          <a:bodyPr/>
          <a:lstStyle/>
          <a:p>
            <a:pPr algn="l"/>
            <a:r>
              <a:rPr lang="en-GB" sz="3200" b="1" dirty="0" smtClean="0">
                <a:solidFill>
                  <a:srgbClr val="0070C0"/>
                </a:solidFill>
                <a:latin typeface="Arial" charset="0"/>
                <a:cs typeface="Arial" charset="0"/>
              </a:rPr>
              <a:t>Steps</a:t>
            </a:r>
          </a:p>
        </p:txBody>
      </p:sp>
      <p:sp>
        <p:nvSpPr>
          <p:cNvPr id="13" name="Content Placeholder 12"/>
          <p:cNvSpPr>
            <a:spLocks noGrp="1"/>
          </p:cNvSpPr>
          <p:nvPr>
            <p:ph idx="1"/>
          </p:nvPr>
        </p:nvSpPr>
        <p:spPr>
          <a:xfrm>
            <a:off x="496094" y="2348880"/>
            <a:ext cx="8186737" cy="3840163"/>
          </a:xfrm>
        </p:spPr>
        <p:txBody>
          <a:bodyPr>
            <a:normAutofit/>
          </a:bodyPr>
          <a:lstStyle/>
          <a:p>
            <a:pPr marL="457200" indent="-457200">
              <a:lnSpc>
                <a:spcPct val="90000"/>
              </a:lnSpc>
              <a:buFont typeface="+mj-lt"/>
              <a:buAutoNum type="arabicPeriod"/>
            </a:pPr>
            <a:r>
              <a:rPr lang="en-US" sz="2400" dirty="0" smtClean="0">
                <a:latin typeface="Arial" pitchFamily="34" charset="0"/>
                <a:cs typeface="Arial" pitchFamily="34" charset="0"/>
              </a:rPr>
              <a:t> Understanding what Redeployment is</a:t>
            </a:r>
          </a:p>
          <a:p>
            <a:pPr marL="457200" indent="-457200">
              <a:lnSpc>
                <a:spcPct val="90000"/>
              </a:lnSpc>
              <a:buFont typeface="+mj-lt"/>
              <a:buAutoNum type="arabicPeriod"/>
            </a:pPr>
            <a:endParaRPr lang="en-US" sz="2400" dirty="0" smtClean="0">
              <a:latin typeface="Arial" pitchFamily="34" charset="0"/>
              <a:cs typeface="Arial" pitchFamily="34" charset="0"/>
            </a:endParaRPr>
          </a:p>
          <a:p>
            <a:pPr marL="457200" indent="-457200">
              <a:lnSpc>
                <a:spcPct val="90000"/>
              </a:lnSpc>
              <a:buFont typeface="+mj-lt"/>
              <a:buAutoNum type="arabicPeriod"/>
            </a:pPr>
            <a:r>
              <a:rPr lang="en-US" sz="2400" dirty="0" smtClean="0">
                <a:latin typeface="Arial" pitchFamily="34" charset="0"/>
                <a:cs typeface="Arial" pitchFamily="34" charset="0"/>
              </a:rPr>
              <a:t>  HR </a:t>
            </a:r>
            <a:r>
              <a:rPr lang="en-US" sz="2400" dirty="0">
                <a:latin typeface="Arial" pitchFamily="34" charset="0"/>
                <a:cs typeface="Arial" pitchFamily="34" charset="0"/>
              </a:rPr>
              <a:t>role in the process </a:t>
            </a:r>
            <a:endParaRPr lang="en-US" sz="2400" dirty="0" smtClean="0">
              <a:latin typeface="Arial" pitchFamily="34" charset="0"/>
              <a:cs typeface="Arial" pitchFamily="34" charset="0"/>
            </a:endParaRPr>
          </a:p>
          <a:p>
            <a:pPr marL="457200" indent="-457200">
              <a:lnSpc>
                <a:spcPct val="90000"/>
              </a:lnSpc>
              <a:buFont typeface="+mj-lt"/>
              <a:buAutoNum type="arabicPeriod"/>
            </a:pPr>
            <a:endParaRPr lang="en-US" sz="2400" dirty="0">
              <a:latin typeface="Arial" pitchFamily="34" charset="0"/>
              <a:cs typeface="Arial" pitchFamily="34" charset="0"/>
            </a:endParaRPr>
          </a:p>
          <a:p>
            <a:pPr marL="457200" indent="-457200">
              <a:lnSpc>
                <a:spcPct val="90000"/>
              </a:lnSpc>
              <a:buFont typeface="+mj-lt"/>
              <a:buAutoNum type="arabicPeriod"/>
            </a:pPr>
            <a:r>
              <a:rPr lang="en-US" sz="2400" dirty="0" smtClean="0">
                <a:latin typeface="Arial" pitchFamily="34" charset="0"/>
                <a:cs typeface="Arial" pitchFamily="34" charset="0"/>
              </a:rPr>
              <a:t>Line management responsibility </a:t>
            </a:r>
          </a:p>
          <a:p>
            <a:pPr marL="457200" indent="-457200">
              <a:lnSpc>
                <a:spcPct val="90000"/>
              </a:lnSpc>
              <a:buFont typeface="+mj-lt"/>
              <a:buAutoNum type="arabicPeriod"/>
            </a:pPr>
            <a:endParaRPr lang="en-US" sz="2400" dirty="0" smtClean="0">
              <a:latin typeface="Arial" pitchFamily="34" charset="0"/>
              <a:cs typeface="Arial" pitchFamily="34" charset="0"/>
            </a:endParaRPr>
          </a:p>
          <a:p>
            <a:pPr marL="457200" indent="-457200">
              <a:lnSpc>
                <a:spcPct val="90000"/>
              </a:lnSpc>
              <a:buFont typeface="+mj-lt"/>
              <a:buAutoNum type="arabicPeriod"/>
            </a:pPr>
            <a:r>
              <a:rPr lang="en-GB" sz="2400" dirty="0" smtClean="0">
                <a:latin typeface="Arial" pitchFamily="34" charset="0"/>
                <a:cs typeface="Arial" pitchFamily="34" charset="0"/>
              </a:rPr>
              <a:t> The process </a:t>
            </a:r>
          </a:p>
          <a:p>
            <a:pPr marL="0" indent="0">
              <a:lnSpc>
                <a:spcPct val="90000"/>
              </a:lnSpc>
              <a:buNone/>
            </a:pPr>
            <a:endParaRPr lang="en-US" sz="2400" dirty="0" smtClean="0">
              <a:latin typeface="Arial" charset="0"/>
              <a:cs typeface="Arial" charset="0"/>
            </a:endParaRPr>
          </a:p>
          <a:p>
            <a:pPr marL="0" indent="0">
              <a:lnSpc>
                <a:spcPct val="90000"/>
              </a:lnSpc>
              <a:buNone/>
            </a:pPr>
            <a:endParaRPr lang="en-GB" sz="3000" dirty="0" smtClean="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sp>
        <p:nvSpPr>
          <p:cNvPr id="33795"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3796"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3797"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3798"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3799" name="Subtitle 2"/>
          <p:cNvSpPr>
            <a:spLocks noGrp="1"/>
          </p:cNvSpPr>
          <p:nvPr>
            <p:ph type="subTitle" idx="4294967295"/>
          </p:nvPr>
        </p:nvSpPr>
        <p:spPr bwMode="auto">
          <a:xfrm>
            <a:off x="714375" y="1484313"/>
            <a:ext cx="7858125" cy="4320951"/>
          </a:xfrm>
          <a:prstGeom prst="rect">
            <a:avLst/>
          </a:prstGeom>
          <a:noFill/>
          <a:ln>
            <a:miter lim="800000"/>
            <a:headEnd/>
            <a:tailEnd/>
          </a:ln>
        </p:spPr>
        <p:txBody>
          <a:bodyPr/>
          <a:lstStyle/>
          <a:p>
            <a:pPr marL="0" indent="0" algn="ctr" eaLnBrk="1" hangingPunct="1">
              <a:buFont typeface="Arial" charset="0"/>
              <a:buNone/>
            </a:pPr>
            <a:endParaRPr lang="en-GB" altLang="en-US" sz="2800" i="1" dirty="0" smtClean="0">
              <a:solidFill>
                <a:srgbClr val="0070C0"/>
              </a:solidFill>
              <a:latin typeface="Arial" charset="0"/>
              <a:cs typeface="Arial" charset="0"/>
            </a:endParaRPr>
          </a:p>
          <a:p>
            <a:pPr marL="0" indent="0" algn="ctr" eaLnBrk="1" hangingPunct="1">
              <a:buFont typeface="Arial" charset="0"/>
              <a:buNone/>
            </a:pPr>
            <a:r>
              <a:rPr lang="en-GB" altLang="en-US" sz="2800" b="1" i="1" dirty="0" smtClean="0">
                <a:solidFill>
                  <a:srgbClr val="0070C0"/>
                </a:solidFill>
                <a:latin typeface="Arial" charset="0"/>
                <a:cs typeface="Arial" charset="0"/>
              </a:rPr>
              <a:t>Don’t forget HR will guide and support you every step of the way</a:t>
            </a:r>
          </a:p>
          <a:p>
            <a:pPr marL="0" indent="0" algn="ctr" eaLnBrk="1" hangingPunct="1">
              <a:buFont typeface="Arial" charset="0"/>
              <a:buNone/>
            </a:pPr>
            <a:endParaRPr lang="en-GB" altLang="en-US" sz="2800" b="1" i="1" dirty="0" smtClean="0">
              <a:solidFill>
                <a:srgbClr val="0070C0"/>
              </a:solidFill>
              <a:latin typeface="Arial" charset="0"/>
              <a:cs typeface="Arial" charset="0"/>
            </a:endParaRPr>
          </a:p>
          <a:p>
            <a:pPr marL="0" indent="0" algn="ctr" eaLnBrk="1" hangingPunct="1">
              <a:buFont typeface="Arial" charset="0"/>
              <a:buNone/>
            </a:pPr>
            <a:endParaRPr lang="en-GB" altLang="en-US" sz="2800" b="1" i="1" dirty="0" smtClean="0">
              <a:solidFill>
                <a:srgbClr val="0070C0"/>
              </a:solidFill>
              <a:latin typeface="Arial" charset="0"/>
              <a:cs typeface="Arial" charset="0"/>
            </a:endParaRPr>
          </a:p>
          <a:p>
            <a:pPr marL="0" indent="0" algn="ctr" eaLnBrk="1" hangingPunct="1">
              <a:buFont typeface="Arial" charset="0"/>
              <a:buNone/>
            </a:pPr>
            <a:endParaRPr lang="en-GB" altLang="en-US" sz="1800" dirty="0" smtClean="0">
              <a:solidFill>
                <a:srgbClr val="0070C0"/>
              </a:solidFill>
              <a:latin typeface="Arial" charset="0"/>
              <a:cs typeface="Arial" charset="0"/>
            </a:endParaRPr>
          </a:p>
          <a:p>
            <a:pPr marL="0" indent="0" algn="ctr" eaLnBrk="1" hangingPunct="1">
              <a:buFont typeface="Arial" charset="0"/>
              <a:buNone/>
            </a:pPr>
            <a:endParaRPr lang="en-GB" altLang="en-US" sz="1800" dirty="0" smtClean="0">
              <a:solidFill>
                <a:srgbClr val="0070C0"/>
              </a:solidFill>
              <a:latin typeface="Arial" charset="0"/>
              <a:cs typeface="Arial" charset="0"/>
            </a:endParaRPr>
          </a:p>
        </p:txBody>
      </p:sp>
      <p:pic>
        <p:nvPicPr>
          <p:cNvPr id="1026" name="Picture 2"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8813" y="38957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724843" cy="72484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Middletona1\AppData\Local\Microsoft\Windows\INetCache\IE\5BWGLYY5\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Middletona1\AppData\Local\Microsoft\Windows\INetCache\IE\U1C4II57\CLIPART_OF_16323_SM_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Middletona1\AppData\Local\Microsoft\Windows\INetCache\IE\U1C4II57\SOLIDA~2[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7" y="3424237"/>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Middletona1\AppData\Local\Microsoft\Windows\INetCache\IE\IC8BXJQN\colaboracion[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8" y="3034255"/>
            <a:ext cx="3111500" cy="2333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444208" y="404664"/>
            <a:ext cx="2514055" cy="841524"/>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539552" y="1228633"/>
            <a:ext cx="8229600" cy="1143000"/>
          </a:xfrm>
        </p:spPr>
        <p:txBody>
          <a:bodyPr/>
          <a:lstStyle/>
          <a:p>
            <a:r>
              <a:rPr lang="en-GB" sz="3200" b="1" dirty="0" smtClean="0">
                <a:solidFill>
                  <a:srgbClr val="0070C0"/>
                </a:solidFill>
                <a:latin typeface="Arial" panose="020B0604020202020204" pitchFamily="34" charset="0"/>
                <a:cs typeface="Arial" panose="020B0604020202020204" pitchFamily="34" charset="0"/>
              </a:rPr>
              <a:t>1. What is Redeployment?</a:t>
            </a:r>
          </a:p>
        </p:txBody>
      </p:sp>
      <p:sp>
        <p:nvSpPr>
          <p:cNvPr id="13" name="Content Placeholder 12"/>
          <p:cNvSpPr>
            <a:spLocks noGrp="1"/>
          </p:cNvSpPr>
          <p:nvPr>
            <p:ph idx="1"/>
          </p:nvPr>
        </p:nvSpPr>
        <p:spPr>
          <a:xfrm>
            <a:off x="500063" y="2348879"/>
            <a:ext cx="8186737" cy="3777283"/>
          </a:xfrm>
        </p:spPr>
        <p:txBody>
          <a:bodyPr>
            <a:normAutofit/>
          </a:bodyPr>
          <a:lstStyle/>
          <a:p>
            <a:pPr>
              <a:lnSpc>
                <a:spcPct val="60000"/>
              </a:lnSpc>
            </a:pPr>
            <a:endParaRPr lang="en-GB" sz="1800" dirty="0" smtClean="0">
              <a:latin typeface="Arial" pitchFamily="34" charset="0"/>
              <a:cs typeface="Arial" pitchFamily="34" charset="0"/>
            </a:endParaRPr>
          </a:p>
          <a:p>
            <a:pPr marL="457200" lvl="1" indent="0">
              <a:lnSpc>
                <a:spcPct val="200000"/>
              </a:lnSpc>
              <a:buNone/>
            </a:pPr>
            <a:r>
              <a:rPr lang="en-GB" sz="2400" dirty="0" smtClean="0">
                <a:latin typeface="Arial" pitchFamily="34" charset="0"/>
                <a:cs typeface="Arial" pitchFamily="34" charset="0"/>
              </a:rPr>
              <a:t>The placement of displaced staff into </a:t>
            </a:r>
            <a:r>
              <a:rPr lang="en-GB" sz="2400" u="sng" dirty="0" smtClean="0">
                <a:latin typeface="Arial" pitchFamily="34" charset="0"/>
                <a:cs typeface="Arial" pitchFamily="34" charset="0"/>
              </a:rPr>
              <a:t>suitable alternative employment</a:t>
            </a:r>
            <a:r>
              <a:rPr lang="en-GB" sz="2400" dirty="0" smtClean="0">
                <a:latin typeface="Arial" pitchFamily="34" charset="0"/>
                <a:cs typeface="Arial" pitchFamily="34" charset="0"/>
              </a:rPr>
              <a:t> in the quickest possible time and to mitigate the need for redundancies and for dismissal on the grounds of capability.</a:t>
            </a:r>
          </a:p>
          <a:p>
            <a:pPr lvl="1">
              <a:lnSpc>
                <a:spcPct val="200000"/>
              </a:lnSpc>
            </a:pPr>
            <a:endParaRPr lang="en-GB" sz="24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a:p>
            <a:pPr lvl="1">
              <a:lnSpc>
                <a:spcPct val="60000"/>
              </a:lnSpc>
              <a:buNone/>
            </a:pPr>
            <a:endParaRPr lang="en-GB" sz="16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a:p>
            <a:pPr>
              <a:lnSpc>
                <a:spcPct val="60000"/>
              </a:lnSpc>
            </a:pPr>
            <a:endParaRPr lang="en-GB" sz="1600" dirty="0" smtClean="0">
              <a:latin typeface="Arial" pitchFamily="34" charset="0"/>
              <a:cs typeface="Arial" pitchFamily="34" charset="0"/>
            </a:endParaRPr>
          </a:p>
          <a:p>
            <a:pPr lvl="1">
              <a:lnSpc>
                <a:spcPct val="60000"/>
              </a:lnSpc>
            </a:pPr>
            <a:endParaRPr lang="en-GB" sz="1600" dirty="0" smtClean="0">
              <a:latin typeface="Arial" pitchFamily="34" charset="0"/>
              <a:cs typeface="Arial" pitchFamily="34" charset="0"/>
            </a:endParaRPr>
          </a:p>
          <a:p>
            <a:pPr>
              <a:lnSpc>
                <a:spcPct val="60000"/>
              </a:lnSpc>
              <a:buFont typeface="Arial" charset="0"/>
              <a:buNone/>
            </a:pPr>
            <a:endParaRPr lang="en-GB" sz="20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p:txBody>
      </p:sp>
    </p:spTree>
    <p:extLst>
      <p:ext uri="{BB962C8B-B14F-4D97-AF65-F5344CB8AC3E}">
        <p14:creationId xmlns:p14="http://schemas.microsoft.com/office/powerpoint/2010/main" val="1962670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444208" y="571500"/>
            <a:ext cx="2514055" cy="674688"/>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611560" y="1246188"/>
            <a:ext cx="8229600" cy="1143000"/>
          </a:xfrm>
        </p:spPr>
        <p:txBody>
          <a:bodyPr/>
          <a:lstStyle/>
          <a:p>
            <a:r>
              <a:rPr lang="en-GB" sz="3200" b="1" dirty="0" smtClean="0">
                <a:solidFill>
                  <a:srgbClr val="0070C0"/>
                </a:solidFill>
                <a:latin typeface="Arial" panose="020B0604020202020204" pitchFamily="34" charset="0"/>
                <a:cs typeface="Arial" panose="020B0604020202020204" pitchFamily="34" charset="0"/>
              </a:rPr>
              <a:t>When do you implement the process</a:t>
            </a:r>
          </a:p>
        </p:txBody>
      </p:sp>
      <p:sp>
        <p:nvSpPr>
          <p:cNvPr id="13" name="Content Placeholder 12"/>
          <p:cNvSpPr>
            <a:spLocks noGrp="1"/>
          </p:cNvSpPr>
          <p:nvPr>
            <p:ph idx="1"/>
          </p:nvPr>
        </p:nvSpPr>
        <p:spPr>
          <a:xfrm>
            <a:off x="500063" y="2636911"/>
            <a:ext cx="8186737" cy="3489251"/>
          </a:xfrm>
        </p:spPr>
        <p:txBody>
          <a:bodyPr>
            <a:normAutofit/>
          </a:bodyPr>
          <a:lstStyle/>
          <a:p>
            <a:pPr>
              <a:lnSpc>
                <a:spcPct val="60000"/>
              </a:lnSpc>
            </a:pPr>
            <a:endParaRPr lang="en-GB" sz="1800" dirty="0" smtClean="0">
              <a:latin typeface="Arial" pitchFamily="34" charset="0"/>
              <a:cs typeface="Arial" pitchFamily="34" charset="0"/>
            </a:endParaRPr>
          </a:p>
          <a:p>
            <a:pPr lvl="1">
              <a:lnSpc>
                <a:spcPct val="60000"/>
              </a:lnSpc>
              <a:buNone/>
            </a:pPr>
            <a:endParaRPr lang="en-GB" sz="1600" dirty="0" smtClean="0">
              <a:latin typeface="Arial" pitchFamily="34" charset="0"/>
              <a:cs typeface="Arial" pitchFamily="34" charset="0"/>
            </a:endParaRPr>
          </a:p>
          <a:p>
            <a:pPr marL="0" indent="0">
              <a:lnSpc>
                <a:spcPct val="60000"/>
              </a:lnSpc>
              <a:buNone/>
            </a:pPr>
            <a:r>
              <a:rPr lang="en-GB" sz="2400" dirty="0" smtClean="0">
                <a:latin typeface="Arial" pitchFamily="34" charset="0"/>
                <a:cs typeface="Arial" pitchFamily="34" charset="0"/>
              </a:rPr>
              <a:t>Organisational Change</a:t>
            </a:r>
          </a:p>
          <a:p>
            <a:pPr marL="0" indent="0">
              <a:lnSpc>
                <a:spcPct val="60000"/>
              </a:lnSpc>
              <a:buNone/>
            </a:pPr>
            <a:endParaRPr lang="en-GB" sz="2400" dirty="0">
              <a:latin typeface="Arial" pitchFamily="34" charset="0"/>
              <a:cs typeface="Arial" pitchFamily="34" charset="0"/>
            </a:endParaRPr>
          </a:p>
          <a:p>
            <a:pPr marL="0" indent="0">
              <a:lnSpc>
                <a:spcPct val="60000"/>
              </a:lnSpc>
              <a:buNone/>
            </a:pPr>
            <a:r>
              <a:rPr lang="en-GB" sz="2400" dirty="0" smtClean="0">
                <a:latin typeface="Arial" pitchFamily="34" charset="0"/>
                <a:cs typeface="Arial" pitchFamily="34" charset="0"/>
              </a:rPr>
              <a:t>Capability / Performance Management</a:t>
            </a:r>
          </a:p>
          <a:p>
            <a:pPr marL="0" indent="0">
              <a:lnSpc>
                <a:spcPct val="60000"/>
              </a:lnSpc>
              <a:buNone/>
            </a:pPr>
            <a:endParaRPr lang="en-GB" sz="2400" dirty="0">
              <a:latin typeface="Arial" pitchFamily="34" charset="0"/>
              <a:cs typeface="Arial" pitchFamily="34" charset="0"/>
            </a:endParaRPr>
          </a:p>
          <a:p>
            <a:pPr marL="0" indent="0">
              <a:lnSpc>
                <a:spcPct val="60000"/>
              </a:lnSpc>
              <a:buNone/>
            </a:pPr>
            <a:r>
              <a:rPr lang="en-GB" sz="2400" dirty="0" smtClean="0">
                <a:latin typeface="Arial" pitchFamily="34" charset="0"/>
                <a:cs typeface="Arial" pitchFamily="34" charset="0"/>
              </a:rPr>
              <a:t>Capability / Ill Health</a:t>
            </a:r>
            <a:endParaRPr lang="en-GB" sz="2400" dirty="0" smtClean="0">
              <a:solidFill>
                <a:srgbClr val="FF0000"/>
              </a:solidFill>
              <a:latin typeface="Arial" pitchFamily="34" charset="0"/>
              <a:cs typeface="Arial" pitchFamily="34" charset="0"/>
            </a:endParaRPr>
          </a:p>
          <a:p>
            <a:pPr lvl="1">
              <a:lnSpc>
                <a:spcPct val="60000"/>
              </a:lnSpc>
            </a:pPr>
            <a:endParaRPr lang="en-GB" dirty="0" smtClean="0">
              <a:latin typeface="Arial" pitchFamily="34" charset="0"/>
              <a:cs typeface="Arial" pitchFamily="34" charset="0"/>
            </a:endParaRPr>
          </a:p>
          <a:p>
            <a:pPr>
              <a:lnSpc>
                <a:spcPct val="60000"/>
              </a:lnSpc>
              <a:buFont typeface="Arial" charset="0"/>
              <a:buNone/>
            </a:pPr>
            <a:endParaRPr lang="en-GB" sz="2800" dirty="0" smtClean="0">
              <a:latin typeface="Arial" pitchFamily="34" charset="0"/>
              <a:cs typeface="Arial" pitchFamily="34" charset="0"/>
            </a:endParaRPr>
          </a:p>
          <a:p>
            <a:pPr>
              <a:lnSpc>
                <a:spcPct val="60000"/>
              </a:lnSpc>
              <a:buFont typeface="Arial" charset="0"/>
              <a:buNone/>
            </a:pPr>
            <a:r>
              <a:rPr lang="en-GB" sz="2400" b="1" dirty="0" smtClean="0">
                <a:latin typeface="Arial" pitchFamily="34" charset="0"/>
                <a:cs typeface="Arial" pitchFamily="34" charset="0"/>
              </a:rPr>
              <a:t>Each have individual Policies that MUST be followed</a:t>
            </a:r>
          </a:p>
          <a:p>
            <a:pPr>
              <a:lnSpc>
                <a:spcPct val="60000"/>
              </a:lnSpc>
            </a:pPr>
            <a:endParaRPr lang="en-GB"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444208" y="571500"/>
            <a:ext cx="2514055" cy="674688"/>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611560" y="1246188"/>
            <a:ext cx="8229600" cy="1143000"/>
          </a:xfrm>
        </p:spPr>
        <p:txBody>
          <a:bodyPr/>
          <a:lstStyle/>
          <a:p>
            <a:r>
              <a:rPr lang="en-GB" sz="3200" b="1" dirty="0" smtClean="0">
                <a:solidFill>
                  <a:srgbClr val="0070C0"/>
                </a:solidFill>
                <a:latin typeface="Arial" panose="020B0604020202020204" pitchFamily="34" charset="0"/>
                <a:cs typeface="Arial" panose="020B0604020202020204" pitchFamily="34" charset="0"/>
              </a:rPr>
              <a:t>How do we make it successful?</a:t>
            </a:r>
          </a:p>
        </p:txBody>
      </p:sp>
      <p:sp>
        <p:nvSpPr>
          <p:cNvPr id="13" name="Content Placeholder 12"/>
          <p:cNvSpPr>
            <a:spLocks noGrp="1"/>
          </p:cNvSpPr>
          <p:nvPr>
            <p:ph idx="1"/>
          </p:nvPr>
        </p:nvSpPr>
        <p:spPr>
          <a:xfrm>
            <a:off x="500063" y="2276873"/>
            <a:ext cx="8186737" cy="3849290"/>
          </a:xfrm>
        </p:spPr>
        <p:txBody>
          <a:bodyPr>
            <a:normAutofit/>
          </a:bodyPr>
          <a:lstStyle/>
          <a:p>
            <a:pPr>
              <a:lnSpc>
                <a:spcPct val="60000"/>
              </a:lnSpc>
            </a:pPr>
            <a:endParaRPr lang="en-GB" sz="1800" dirty="0" smtClean="0">
              <a:latin typeface="Arial" pitchFamily="34" charset="0"/>
              <a:cs typeface="Arial" pitchFamily="34" charset="0"/>
            </a:endParaRPr>
          </a:p>
          <a:p>
            <a:pPr lvl="1">
              <a:lnSpc>
                <a:spcPct val="60000"/>
              </a:lnSpc>
              <a:buNone/>
            </a:pPr>
            <a:endParaRPr lang="en-GB" sz="1600" dirty="0" smtClean="0">
              <a:latin typeface="Arial" pitchFamily="34" charset="0"/>
              <a:cs typeface="Arial" pitchFamily="34" charset="0"/>
            </a:endParaRPr>
          </a:p>
          <a:p>
            <a:pPr marL="0" indent="0">
              <a:lnSpc>
                <a:spcPct val="60000"/>
              </a:lnSpc>
              <a:buNone/>
            </a:pPr>
            <a:r>
              <a:rPr lang="en-GB" sz="2400" dirty="0" smtClean="0">
                <a:latin typeface="Arial" pitchFamily="34" charset="0"/>
                <a:cs typeface="Arial" pitchFamily="34" charset="0"/>
              </a:rPr>
              <a:t>There are 4 prongs to a successful redeployment:</a:t>
            </a:r>
          </a:p>
          <a:p>
            <a:pPr marL="0" indent="0">
              <a:lnSpc>
                <a:spcPct val="60000"/>
              </a:lnSpc>
              <a:buNone/>
            </a:pPr>
            <a:endParaRPr lang="en-GB" sz="2400" dirty="0">
              <a:solidFill>
                <a:srgbClr val="FF0000"/>
              </a:solidFill>
              <a:latin typeface="Arial" pitchFamily="34" charset="0"/>
              <a:cs typeface="Arial" pitchFamily="34" charset="0"/>
            </a:endParaRPr>
          </a:p>
          <a:p>
            <a:pPr marL="0" indent="0">
              <a:lnSpc>
                <a:spcPct val="60000"/>
              </a:lnSpc>
              <a:buNone/>
            </a:pPr>
            <a:r>
              <a:rPr lang="en-GB" sz="2400" dirty="0" smtClean="0">
                <a:solidFill>
                  <a:srgbClr val="FF0000"/>
                </a:solidFill>
                <a:latin typeface="Arial" pitchFamily="34" charset="0"/>
                <a:cs typeface="Arial" pitchFamily="34" charset="0"/>
              </a:rPr>
              <a:t>	</a:t>
            </a:r>
            <a:endParaRPr lang="en-GB" dirty="0" smtClean="0">
              <a:latin typeface="Arial" pitchFamily="34" charset="0"/>
              <a:cs typeface="Arial" pitchFamily="34" charset="0"/>
            </a:endParaRPr>
          </a:p>
          <a:p>
            <a:pPr>
              <a:lnSpc>
                <a:spcPct val="60000"/>
              </a:lnSpc>
              <a:buFont typeface="Arial" charset="0"/>
              <a:buNone/>
            </a:pPr>
            <a:endParaRPr lang="en-GB" sz="28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65441648"/>
              </p:ext>
            </p:extLst>
          </p:nvPr>
        </p:nvGraphicFramePr>
        <p:xfrm>
          <a:off x="1605235" y="3284984"/>
          <a:ext cx="6096000" cy="26670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Who</a:t>
                      </a:r>
                      <a:endParaRPr lang="en-GB" dirty="0"/>
                    </a:p>
                  </a:txBody>
                  <a:tcPr/>
                </a:tc>
                <a:tc>
                  <a:txBody>
                    <a:bodyPr/>
                    <a:lstStyle/>
                    <a:p>
                      <a:r>
                        <a:rPr lang="en-GB" dirty="0" smtClean="0"/>
                        <a:t>How</a:t>
                      </a:r>
                      <a:endParaRPr lang="en-GB" dirty="0"/>
                    </a:p>
                  </a:txBody>
                  <a:tcPr/>
                </a:tc>
              </a:tr>
              <a:tr h="370840">
                <a:tc>
                  <a:txBody>
                    <a:bodyPr/>
                    <a:lstStyle/>
                    <a:p>
                      <a:r>
                        <a:rPr lang="en-GB" sz="1800" dirty="0" smtClean="0">
                          <a:latin typeface="Arial" pitchFamily="34" charset="0"/>
                          <a:cs typeface="Arial" pitchFamily="34" charset="0"/>
                        </a:rPr>
                        <a:t>Exporting/Line Manager</a:t>
                      </a:r>
                      <a:endParaRPr lang="en-GB" dirty="0"/>
                    </a:p>
                  </a:txBody>
                  <a:tcPr/>
                </a:tc>
                <a:tc>
                  <a:txBody>
                    <a:bodyPr/>
                    <a:lstStyle/>
                    <a:p>
                      <a:r>
                        <a:rPr lang="en-GB" sz="1800" dirty="0" smtClean="0">
                          <a:latin typeface="Arial" pitchFamily="34" charset="0"/>
                          <a:cs typeface="Arial" pitchFamily="34" charset="0"/>
                        </a:rPr>
                        <a:t>Supportive to Individual</a:t>
                      </a:r>
                      <a:endParaRPr lang="en-GB" dirty="0"/>
                    </a:p>
                  </a:txBody>
                  <a:tcPr/>
                </a:tc>
              </a:tr>
              <a:tr h="370840">
                <a:tc>
                  <a:txBody>
                    <a:bodyPr/>
                    <a:lstStyle/>
                    <a:p>
                      <a:r>
                        <a:rPr lang="en-GB" sz="1800" dirty="0" smtClean="0">
                          <a:latin typeface="Arial" pitchFamily="34" charset="0"/>
                          <a:cs typeface="Arial" pitchFamily="34" charset="0"/>
                        </a:rPr>
                        <a:t>Recruiting Manager</a:t>
                      </a:r>
                      <a:endParaRPr lang="en-GB" dirty="0"/>
                    </a:p>
                  </a:txBody>
                  <a:tcPr/>
                </a:tc>
                <a:tc>
                  <a:txBody>
                    <a:bodyPr/>
                    <a:lstStyle/>
                    <a:p>
                      <a:r>
                        <a:rPr lang="en-GB" sz="1800" dirty="0" smtClean="0">
                          <a:latin typeface="Arial" pitchFamily="34" charset="0"/>
                          <a:cs typeface="Arial" pitchFamily="34" charset="0"/>
                        </a:rPr>
                        <a:t>Supportive to redeployees</a:t>
                      </a:r>
                      <a:endParaRPr lang="en-GB" dirty="0"/>
                    </a:p>
                  </a:txBody>
                  <a:tcPr/>
                </a:tc>
              </a:tr>
              <a:tr h="370840">
                <a:tc>
                  <a:txBody>
                    <a:bodyPr/>
                    <a:lstStyle/>
                    <a:p>
                      <a:r>
                        <a:rPr lang="en-GB" sz="1800" dirty="0" smtClean="0">
                          <a:latin typeface="Arial" pitchFamily="34" charset="0"/>
                          <a:cs typeface="Arial" pitchFamily="34" charset="0"/>
                        </a:rPr>
                        <a:t>HR</a:t>
                      </a:r>
                      <a:endParaRPr lang="en-GB" dirty="0"/>
                    </a:p>
                  </a:txBody>
                  <a:tcPr/>
                </a:tc>
                <a:tc>
                  <a:txBody>
                    <a:bodyPr/>
                    <a:lstStyle/>
                    <a:p>
                      <a:r>
                        <a:rPr lang="en-GB" sz="1800" dirty="0" smtClean="0">
                          <a:latin typeface="Arial" pitchFamily="34" charset="0"/>
                          <a:cs typeface="Arial" pitchFamily="34" charset="0"/>
                        </a:rPr>
                        <a:t>Support to individuals and Managers and ensuring a fair and robust process</a:t>
                      </a:r>
                      <a:endParaRPr lang="en-GB" dirty="0"/>
                    </a:p>
                  </a:txBody>
                  <a:tcPr/>
                </a:tc>
              </a:tr>
              <a:tr h="370840">
                <a:tc>
                  <a:txBody>
                    <a:bodyPr/>
                    <a:lstStyle/>
                    <a:p>
                      <a:r>
                        <a:rPr lang="en-GB" sz="1800" dirty="0" smtClean="0">
                          <a:latin typeface="Arial" pitchFamily="34" charset="0"/>
                          <a:cs typeface="Arial" pitchFamily="34" charset="0"/>
                        </a:rPr>
                        <a:t>Individual Employee</a:t>
                      </a:r>
                      <a:endParaRPr lang="en-GB" dirty="0"/>
                    </a:p>
                  </a:txBody>
                  <a:tcPr/>
                </a:tc>
                <a:tc>
                  <a:txBody>
                    <a:bodyPr/>
                    <a:lstStyle/>
                    <a:p>
                      <a:r>
                        <a:rPr lang="en-GB" sz="1800" dirty="0" smtClean="0">
                          <a:latin typeface="Arial" pitchFamily="34" charset="0"/>
                          <a:cs typeface="Arial" pitchFamily="34" charset="0"/>
                        </a:rPr>
                        <a:t>Proactive ownership of their own future</a:t>
                      </a:r>
                      <a:endParaRPr lang="en-GB" dirty="0"/>
                    </a:p>
                  </a:txBody>
                  <a:tcPr/>
                </a:tc>
              </a:tr>
            </a:tbl>
          </a:graphicData>
        </a:graphic>
      </p:graphicFrame>
    </p:spTree>
    <p:extLst>
      <p:ext uri="{BB962C8B-B14F-4D97-AF65-F5344CB8AC3E}">
        <p14:creationId xmlns:p14="http://schemas.microsoft.com/office/powerpoint/2010/main" val="407121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084168" y="571500"/>
            <a:ext cx="2909545" cy="674688"/>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428596" y="1246188"/>
            <a:ext cx="8229600" cy="670644"/>
          </a:xfrm>
        </p:spPr>
        <p:txBody>
          <a:bodyPr/>
          <a:lstStyle/>
          <a:p>
            <a:r>
              <a:rPr lang="en-GB" sz="3200" b="1" dirty="0" smtClean="0">
                <a:solidFill>
                  <a:srgbClr val="0070C0"/>
                </a:solidFill>
                <a:latin typeface="Arial" panose="020B0604020202020204" pitchFamily="34" charset="0"/>
                <a:cs typeface="Arial" panose="020B0604020202020204" pitchFamily="34" charset="0"/>
              </a:rPr>
              <a:t>2. HR Role in the Process</a:t>
            </a:r>
          </a:p>
        </p:txBody>
      </p:sp>
      <p:sp>
        <p:nvSpPr>
          <p:cNvPr id="13" name="Content Placeholder 12"/>
          <p:cNvSpPr>
            <a:spLocks noGrp="1"/>
          </p:cNvSpPr>
          <p:nvPr>
            <p:ph idx="1"/>
          </p:nvPr>
        </p:nvSpPr>
        <p:spPr>
          <a:xfrm>
            <a:off x="428596" y="285728"/>
            <a:ext cx="8229600" cy="1143008"/>
          </a:xfrm>
        </p:spPr>
        <p:txBody>
          <a:bodyPr>
            <a:normAutofit/>
          </a:bodyPr>
          <a:lstStyle/>
          <a:p>
            <a:pPr>
              <a:lnSpc>
                <a:spcPct val="60000"/>
              </a:lnSpc>
            </a:pPr>
            <a:endParaRPr lang="en-GB" sz="18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a:p>
            <a:pPr>
              <a:lnSpc>
                <a:spcPct val="60000"/>
              </a:lnSpc>
            </a:pPr>
            <a:endParaRPr lang="en-GB" sz="1600" dirty="0" smtClean="0">
              <a:latin typeface="Arial" pitchFamily="34" charset="0"/>
              <a:cs typeface="Arial" pitchFamily="34" charset="0"/>
            </a:endParaRPr>
          </a:p>
          <a:p>
            <a:pPr lvl="1">
              <a:lnSpc>
                <a:spcPct val="60000"/>
              </a:lnSpc>
            </a:pPr>
            <a:endParaRPr lang="en-GB" sz="1600" dirty="0" smtClean="0">
              <a:latin typeface="Arial" pitchFamily="34" charset="0"/>
              <a:cs typeface="Arial" pitchFamily="34" charset="0"/>
            </a:endParaRPr>
          </a:p>
          <a:p>
            <a:pPr>
              <a:lnSpc>
                <a:spcPct val="60000"/>
              </a:lnSpc>
              <a:buFont typeface="Arial" charset="0"/>
              <a:buNone/>
            </a:pPr>
            <a:endParaRPr lang="en-GB" sz="20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p:txBody>
      </p:sp>
      <p:sp>
        <p:nvSpPr>
          <p:cNvPr id="10" name="TextBox 9"/>
          <p:cNvSpPr txBox="1"/>
          <p:nvPr/>
        </p:nvSpPr>
        <p:spPr>
          <a:xfrm>
            <a:off x="433237" y="2192212"/>
            <a:ext cx="7858180" cy="4370427"/>
          </a:xfrm>
          <a:prstGeom prst="rect">
            <a:avLst/>
          </a:prstGeom>
          <a:noFill/>
        </p:spPr>
        <p:txBody>
          <a:bodyPr wrap="square" rtlCol="0">
            <a:spAutoFit/>
          </a:bodyPr>
          <a:lstStyle/>
          <a:p>
            <a:pPr marL="285750" indent="-285750">
              <a:buFont typeface="Arial" panose="020B0604020202020204" pitchFamily="34" charset="0"/>
              <a:buChar char="•"/>
            </a:pPr>
            <a:r>
              <a:rPr lang="en-GB" sz="2000" dirty="0"/>
              <a:t>Maintain an up to date </a:t>
            </a:r>
            <a:r>
              <a:rPr lang="en-GB" sz="2000" dirty="0" smtClean="0"/>
              <a:t>Redeployment Register </a:t>
            </a:r>
          </a:p>
          <a:p>
            <a:endParaRPr lang="en-GB" sz="2000" dirty="0"/>
          </a:p>
          <a:p>
            <a:pPr marL="285750" indent="-285750">
              <a:buFont typeface="Arial" panose="020B0604020202020204" pitchFamily="34" charset="0"/>
              <a:buChar char="•"/>
            </a:pPr>
            <a:r>
              <a:rPr lang="en-GB" sz="2000" dirty="0" smtClean="0"/>
              <a:t>Make exporting managers and employees aware </a:t>
            </a:r>
            <a:r>
              <a:rPr lang="en-GB" sz="2000" dirty="0"/>
              <a:t>of suitable </a:t>
            </a:r>
            <a:r>
              <a:rPr lang="en-GB" sz="2000" dirty="0" smtClean="0"/>
              <a:t>vacancies</a:t>
            </a:r>
          </a:p>
          <a:p>
            <a:endParaRPr lang="en-GB" sz="2000" dirty="0" smtClean="0"/>
          </a:p>
          <a:p>
            <a:pPr marL="285750" indent="-285750">
              <a:buFont typeface="Arial" panose="020B0604020202020204" pitchFamily="34" charset="0"/>
              <a:buChar char="•"/>
            </a:pPr>
            <a:r>
              <a:rPr lang="en-GB" sz="2000" dirty="0" smtClean="0"/>
              <a:t>Ensure redeployees are </a:t>
            </a:r>
            <a:r>
              <a:rPr lang="en-GB" sz="2000" dirty="0"/>
              <a:t>given first priority for </a:t>
            </a:r>
            <a:r>
              <a:rPr lang="en-GB" sz="2000" dirty="0" smtClean="0"/>
              <a:t>any vacancies</a:t>
            </a:r>
          </a:p>
          <a:p>
            <a:endParaRPr lang="en-GB" sz="2000" dirty="0" smtClean="0"/>
          </a:p>
          <a:p>
            <a:pPr marL="285750" indent="-285750">
              <a:buFont typeface="Arial" panose="020B0604020202020204" pitchFamily="34" charset="0"/>
              <a:buChar char="•"/>
            </a:pPr>
            <a:r>
              <a:rPr lang="en-GB" sz="2000" dirty="0" smtClean="0"/>
              <a:t>Provide </a:t>
            </a:r>
            <a:r>
              <a:rPr lang="en-GB" sz="2000" dirty="0"/>
              <a:t>relevant support to candidates in the use of NHS </a:t>
            </a:r>
            <a:r>
              <a:rPr lang="en-GB" sz="2000" dirty="0" smtClean="0"/>
              <a:t>Jobs</a:t>
            </a:r>
          </a:p>
          <a:p>
            <a:endParaRPr lang="en-GB" sz="2000" dirty="0"/>
          </a:p>
          <a:p>
            <a:pPr marL="285750" indent="-285750">
              <a:buFont typeface="Arial" panose="020B0604020202020204" pitchFamily="34" charset="0"/>
              <a:buChar char="•"/>
            </a:pPr>
            <a:r>
              <a:rPr lang="en-GB" sz="2000" dirty="0" smtClean="0"/>
              <a:t>Confirm </a:t>
            </a:r>
            <a:r>
              <a:rPr lang="en-GB" sz="2000" dirty="0"/>
              <a:t>offers of suitable </a:t>
            </a:r>
            <a:r>
              <a:rPr lang="en-GB" sz="2000" dirty="0" smtClean="0"/>
              <a:t>work trials and successful redeployment </a:t>
            </a:r>
          </a:p>
          <a:p>
            <a:endParaRPr lang="en-GB" sz="2000" dirty="0"/>
          </a:p>
          <a:p>
            <a:pPr marL="285750" indent="-285750">
              <a:buFont typeface="Arial" panose="020B0604020202020204" pitchFamily="34" charset="0"/>
              <a:buChar char="•"/>
            </a:pPr>
            <a:r>
              <a:rPr lang="en-GB" sz="2000" dirty="0" smtClean="0"/>
              <a:t>Support managers throughout and keep them fully briefed </a:t>
            </a:r>
          </a:p>
          <a:p>
            <a:r>
              <a:rPr lang="en-GB" sz="2000" dirty="0"/>
              <a:t>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45058" name="Picture 4" descr="Blackpool%20Teaching%20Col[1]"/>
          <p:cNvPicPr>
            <a:picLocks noChangeAspect="1" noChangeArrowheads="1"/>
          </p:cNvPicPr>
          <p:nvPr/>
        </p:nvPicPr>
        <p:blipFill>
          <a:blip r:embed="rId4" cstate="print"/>
          <a:srcRect/>
          <a:stretch>
            <a:fillRect/>
          </a:stretch>
        </p:blipFill>
        <p:spPr bwMode="auto">
          <a:xfrm>
            <a:off x="6732240" y="571500"/>
            <a:ext cx="2226023" cy="674688"/>
          </a:xfrm>
          <a:prstGeom prst="rect">
            <a:avLst/>
          </a:prstGeom>
          <a:noFill/>
          <a:ln w="9525" algn="in">
            <a:noFill/>
            <a:miter lim="800000"/>
            <a:headEnd/>
            <a:tailEnd/>
          </a:ln>
        </p:spPr>
      </p:pic>
      <p:sp>
        <p:nvSpPr>
          <p:cNvPr id="45059"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45060"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45061"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45062"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45063" name="Title 11"/>
          <p:cNvSpPr>
            <a:spLocks noGrp="1"/>
          </p:cNvSpPr>
          <p:nvPr>
            <p:ph type="title"/>
          </p:nvPr>
        </p:nvSpPr>
        <p:spPr>
          <a:xfrm>
            <a:off x="428596" y="1246188"/>
            <a:ext cx="8229600" cy="825482"/>
          </a:xfrm>
        </p:spPr>
        <p:txBody>
          <a:bodyPr/>
          <a:lstStyle/>
          <a:p>
            <a:r>
              <a:rPr lang="en-GB" sz="3200" b="1" dirty="0" smtClean="0">
                <a:solidFill>
                  <a:srgbClr val="0070C0"/>
                </a:solidFill>
                <a:latin typeface="Arial" panose="020B0604020202020204" pitchFamily="34" charset="0"/>
                <a:cs typeface="Arial" panose="020B0604020202020204" pitchFamily="34" charset="0"/>
              </a:rPr>
              <a:t>3. Recruiting Manager Responsibility</a:t>
            </a:r>
          </a:p>
        </p:txBody>
      </p:sp>
      <p:sp>
        <p:nvSpPr>
          <p:cNvPr id="13" name="Content Placeholder 12"/>
          <p:cNvSpPr>
            <a:spLocks noGrp="1"/>
          </p:cNvSpPr>
          <p:nvPr>
            <p:ph idx="1"/>
          </p:nvPr>
        </p:nvSpPr>
        <p:spPr>
          <a:xfrm>
            <a:off x="428596" y="285728"/>
            <a:ext cx="8229600" cy="1143008"/>
          </a:xfrm>
        </p:spPr>
        <p:txBody>
          <a:bodyPr>
            <a:normAutofit/>
          </a:bodyPr>
          <a:lstStyle/>
          <a:p>
            <a:pPr>
              <a:lnSpc>
                <a:spcPct val="60000"/>
              </a:lnSpc>
            </a:pPr>
            <a:endParaRPr lang="en-GB" sz="18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a:p>
            <a:pPr>
              <a:lnSpc>
                <a:spcPct val="60000"/>
              </a:lnSpc>
            </a:pPr>
            <a:endParaRPr lang="en-GB" sz="1600" dirty="0" smtClean="0">
              <a:latin typeface="Arial" pitchFamily="34" charset="0"/>
              <a:cs typeface="Arial" pitchFamily="34" charset="0"/>
            </a:endParaRPr>
          </a:p>
          <a:p>
            <a:pPr lvl="1">
              <a:lnSpc>
                <a:spcPct val="60000"/>
              </a:lnSpc>
            </a:pPr>
            <a:endParaRPr lang="en-GB" sz="1600" dirty="0" smtClean="0">
              <a:latin typeface="Arial" pitchFamily="34" charset="0"/>
              <a:cs typeface="Arial" pitchFamily="34" charset="0"/>
            </a:endParaRPr>
          </a:p>
          <a:p>
            <a:pPr>
              <a:lnSpc>
                <a:spcPct val="60000"/>
              </a:lnSpc>
              <a:buFont typeface="Arial" charset="0"/>
              <a:buNone/>
            </a:pPr>
            <a:endParaRPr lang="en-GB" sz="2000" dirty="0" smtClean="0">
              <a:latin typeface="Arial" pitchFamily="34" charset="0"/>
              <a:cs typeface="Arial" pitchFamily="34" charset="0"/>
            </a:endParaRPr>
          </a:p>
          <a:p>
            <a:pPr>
              <a:lnSpc>
                <a:spcPct val="60000"/>
              </a:lnSpc>
            </a:pPr>
            <a:endParaRPr lang="en-GB" sz="2000" dirty="0" smtClean="0">
              <a:latin typeface="Arial" pitchFamily="34" charset="0"/>
              <a:cs typeface="Arial" pitchFamily="34" charset="0"/>
            </a:endParaRPr>
          </a:p>
        </p:txBody>
      </p:sp>
      <p:sp>
        <p:nvSpPr>
          <p:cNvPr id="10" name="TextBox 9"/>
          <p:cNvSpPr txBox="1"/>
          <p:nvPr/>
        </p:nvSpPr>
        <p:spPr>
          <a:xfrm>
            <a:off x="433236" y="2204864"/>
            <a:ext cx="8099203" cy="4893647"/>
          </a:xfrm>
          <a:prstGeom prst="rect">
            <a:avLst/>
          </a:prstGeom>
          <a:noFill/>
        </p:spPr>
        <p:txBody>
          <a:bodyPr wrap="square" rtlCol="0">
            <a:spAutoFit/>
          </a:bodyPr>
          <a:lstStyle/>
          <a:p>
            <a:r>
              <a:rPr lang="en-GB" sz="2400" dirty="0" smtClean="0"/>
              <a:t>The Recruiting Manager will:</a:t>
            </a:r>
          </a:p>
          <a:p>
            <a:r>
              <a:rPr lang="en-GB" sz="2400" dirty="0" smtClean="0"/>
              <a:t> </a:t>
            </a:r>
            <a:endParaRPr lang="en-GB" sz="2400" dirty="0"/>
          </a:p>
          <a:p>
            <a:pPr marL="342900" indent="-342900">
              <a:buFont typeface="Arial" panose="020B0604020202020204" pitchFamily="34" charset="0"/>
              <a:buChar char="•"/>
            </a:pPr>
            <a:r>
              <a:rPr lang="en-GB" sz="2400" dirty="0" smtClean="0"/>
              <a:t>Give Priority </a:t>
            </a:r>
            <a:r>
              <a:rPr lang="en-GB" sz="2400" dirty="0"/>
              <a:t>for interviews </a:t>
            </a:r>
            <a:r>
              <a:rPr lang="en-GB" sz="2400" dirty="0" smtClean="0"/>
              <a:t>to redeployees</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Confirm </a:t>
            </a:r>
            <a:r>
              <a:rPr lang="en-GB" sz="2400" dirty="0"/>
              <a:t>to </a:t>
            </a:r>
            <a:r>
              <a:rPr lang="en-GB" sz="2400" dirty="0" smtClean="0"/>
              <a:t>HR when </a:t>
            </a:r>
            <a:r>
              <a:rPr lang="en-GB" sz="2400" dirty="0"/>
              <a:t>a trial period has been completed successfully </a:t>
            </a:r>
            <a:endParaRPr lang="en-GB" sz="2400" dirty="0" smtClean="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Set realistic objectives</a:t>
            </a:r>
          </a:p>
          <a:p>
            <a:endParaRPr lang="en-GB" sz="2400" dirty="0"/>
          </a:p>
          <a:p>
            <a:pPr marL="342900" indent="-342900">
              <a:buFont typeface="Arial" panose="020B0604020202020204" pitchFamily="34" charset="0"/>
              <a:buChar char="•"/>
            </a:pPr>
            <a:r>
              <a:rPr lang="en-GB" sz="2400" dirty="0" smtClean="0"/>
              <a:t>Provide </a:t>
            </a:r>
            <a:r>
              <a:rPr lang="en-GB" sz="2400" dirty="0"/>
              <a:t>written </a:t>
            </a:r>
            <a:r>
              <a:rPr lang="en-GB" sz="2400" dirty="0" smtClean="0"/>
              <a:t>evidence of the objectives (successful OR unsuccessful)</a:t>
            </a:r>
          </a:p>
          <a:p>
            <a:endParaRPr lang="en-GB" sz="2400" dirty="0"/>
          </a:p>
          <a:p>
            <a:r>
              <a:rPr lang="en-GB" sz="2400" dirty="0"/>
              <a:t>	</a:t>
            </a:r>
          </a:p>
        </p:txBody>
      </p:sp>
    </p:spTree>
    <p:extLst>
      <p:ext uri="{BB962C8B-B14F-4D97-AF65-F5344CB8AC3E}">
        <p14:creationId xmlns:p14="http://schemas.microsoft.com/office/powerpoint/2010/main" val="303818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084168" y="571500"/>
            <a:ext cx="2874095"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825482"/>
          </a:xfrm>
        </p:spPr>
        <p:txBody>
          <a:bodyPr/>
          <a:lstStyle/>
          <a:p>
            <a:r>
              <a:rPr lang="en-GB" sz="3200" b="1" dirty="0" smtClean="0">
                <a:solidFill>
                  <a:srgbClr val="0070C0"/>
                </a:solidFill>
                <a:latin typeface="Arial" panose="020B0604020202020204" pitchFamily="34" charset="0"/>
                <a:cs typeface="Arial" panose="020B0604020202020204" pitchFamily="34" charset="0"/>
              </a:rPr>
              <a:t>4. The Principles of the Process</a:t>
            </a:r>
          </a:p>
        </p:txBody>
      </p:sp>
      <p:sp>
        <p:nvSpPr>
          <p:cNvPr id="11" name="Rectangle 3"/>
          <p:cNvSpPr>
            <a:spLocks noGrp="1" noChangeArrowheads="1"/>
          </p:cNvSpPr>
          <p:nvPr>
            <p:ph idx="1"/>
          </p:nvPr>
        </p:nvSpPr>
        <p:spPr>
          <a:xfrm>
            <a:off x="500034" y="1928802"/>
            <a:ext cx="8229600" cy="4524534"/>
          </a:xfrm>
        </p:spPr>
        <p:txBody>
          <a:bodyPr/>
          <a:lstStyle/>
          <a:p>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responsibility for ensuring successful redeployment rests with </a:t>
            </a:r>
            <a:r>
              <a:rPr lang="en-GB" sz="2000" b="1" dirty="0">
                <a:latin typeface="Arial" panose="020B0604020202020204" pitchFamily="34" charset="0"/>
                <a:cs typeface="Arial" panose="020B0604020202020204" pitchFamily="34" charset="0"/>
              </a:rPr>
              <a:t>all parties</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Costs - e.g</a:t>
            </a:r>
            <a:r>
              <a:rPr lang="en-GB" sz="2000" dirty="0">
                <a:latin typeface="Arial" panose="020B0604020202020204" pitchFamily="34" charset="0"/>
                <a:cs typeface="Arial" panose="020B0604020202020204" pitchFamily="34" charset="0"/>
              </a:rPr>
              <a:t>. pay protection, new training etc. will be borne by the Exporting department </a:t>
            </a:r>
          </a:p>
          <a:p>
            <a:r>
              <a:rPr lang="en-GB" sz="2000" dirty="0" smtClean="0">
                <a:latin typeface="Arial" panose="020B0604020202020204" pitchFamily="34" charset="0"/>
                <a:cs typeface="Arial" panose="020B0604020202020204" pitchFamily="34" charset="0"/>
              </a:rPr>
              <a:t>Suitable alternative vacancies - preferential </a:t>
            </a:r>
            <a:r>
              <a:rPr lang="en-GB" sz="2000" dirty="0">
                <a:latin typeface="Arial" panose="020B0604020202020204" pitchFamily="34" charset="0"/>
                <a:cs typeface="Arial" panose="020B0604020202020204" pitchFamily="34" charset="0"/>
              </a:rPr>
              <a:t>interview status to the candidate </a:t>
            </a:r>
          </a:p>
          <a:p>
            <a:r>
              <a:rPr lang="en-GB" sz="2000" dirty="0" smtClean="0">
                <a:latin typeface="Arial" panose="020B0604020202020204" pitchFamily="34" charset="0"/>
                <a:cs typeface="Arial" panose="020B0604020202020204" pitchFamily="34" charset="0"/>
              </a:rPr>
              <a:t>Redeployee </a:t>
            </a:r>
            <a:r>
              <a:rPr lang="en-GB" sz="2000" dirty="0">
                <a:latin typeface="Arial" panose="020B0604020202020204" pitchFamily="34" charset="0"/>
                <a:cs typeface="Arial" panose="020B0604020202020204" pitchFamily="34" charset="0"/>
              </a:rPr>
              <a:t>will be granted a minimum of a 4 week work trial period. </a:t>
            </a:r>
          </a:p>
          <a:p>
            <a:r>
              <a:rPr lang="en-GB" sz="2000" dirty="0" smtClean="0">
                <a:latin typeface="Arial" panose="020B0604020202020204" pitchFamily="34" charset="0"/>
                <a:cs typeface="Arial" panose="020B0604020202020204" pitchFamily="34" charset="0"/>
              </a:rPr>
              <a:t>Ill Health / Disability - Managers </a:t>
            </a:r>
            <a:r>
              <a:rPr lang="en-GB" sz="2000" dirty="0">
                <a:latin typeface="Arial" panose="020B0604020202020204" pitchFamily="34" charset="0"/>
                <a:cs typeface="Arial" panose="020B0604020202020204" pitchFamily="34" charset="0"/>
              </a:rPr>
              <a:t>should take into </a:t>
            </a:r>
            <a:r>
              <a:rPr lang="en-GB" sz="2000" dirty="0" smtClean="0">
                <a:latin typeface="Arial" panose="020B0604020202020204" pitchFamily="34" charset="0"/>
                <a:cs typeface="Arial" panose="020B0604020202020204" pitchFamily="34" charset="0"/>
              </a:rPr>
              <a:t>account any reasonable adjustments. </a:t>
            </a: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Re-Organisational Change – Redeployees will </a:t>
            </a:r>
            <a:r>
              <a:rPr lang="en-GB" sz="2000" dirty="0">
                <a:latin typeface="Arial" panose="020B0604020202020204" pitchFamily="34" charset="0"/>
                <a:cs typeface="Arial" panose="020B0604020202020204" pitchFamily="34" charset="0"/>
              </a:rPr>
              <a:t>be expected to make themselves available for any short term or temporary </a:t>
            </a:r>
            <a:r>
              <a:rPr lang="en-GB" sz="2000" dirty="0" smtClean="0">
                <a:latin typeface="Arial" panose="020B0604020202020204" pitchFamily="34" charset="0"/>
                <a:cs typeface="Arial" panose="020B0604020202020204" pitchFamily="34" charset="0"/>
              </a:rPr>
              <a:t>posts. </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F</a:t>
            </a:r>
            <a:r>
              <a:rPr lang="en-GB" sz="2000" dirty="0" smtClean="0">
                <a:latin typeface="Arial" panose="020B0604020202020204" pitchFamily="34" charset="0"/>
                <a:cs typeface="Arial" panose="020B0604020202020204" pitchFamily="34" charset="0"/>
              </a:rPr>
              <a:t>orfeiture of rights to </a:t>
            </a:r>
            <a:r>
              <a:rPr lang="en-GB" sz="2000" dirty="0">
                <a:latin typeface="Arial" panose="020B0604020202020204" pitchFamily="34" charset="0"/>
                <a:cs typeface="Arial" panose="020B0604020202020204" pitchFamily="34" charset="0"/>
              </a:rPr>
              <a:t>redundancy pay or pay </a:t>
            </a:r>
            <a:r>
              <a:rPr lang="en-GB" sz="2000" dirty="0" smtClean="0">
                <a:latin typeface="Arial" panose="020B0604020202020204" pitchFamily="34" charset="0"/>
                <a:cs typeface="Arial" panose="020B0604020202020204" pitchFamily="34" charset="0"/>
              </a:rPr>
              <a:t>protection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1800" dirty="0" smtClean="0"/>
          </a:p>
        </p:txBody>
      </p:sp>
    </p:spTree>
    <p:extLst>
      <p:ext uri="{BB962C8B-B14F-4D97-AF65-F5344CB8AC3E}">
        <p14:creationId xmlns:p14="http://schemas.microsoft.com/office/powerpoint/2010/main" val="2235183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fcvmsrv037\Organisation Data\Personnel\Press Release\Derek's folder\TWC Brand.JPG"/>
          <p:cNvPicPr>
            <a:picLocks noChangeAspect="1" noChangeArrowheads="1"/>
          </p:cNvPicPr>
          <p:nvPr/>
        </p:nvPicPr>
        <p:blipFill>
          <a:blip r:embed="rId3" cstate="print"/>
          <a:srcRect/>
          <a:stretch>
            <a:fillRect/>
          </a:stretch>
        </p:blipFill>
        <p:spPr bwMode="auto">
          <a:xfrm>
            <a:off x="214313" y="214313"/>
            <a:ext cx="3786187" cy="1031875"/>
          </a:xfrm>
          <a:prstGeom prst="rect">
            <a:avLst/>
          </a:prstGeom>
          <a:noFill/>
          <a:ln w="9525">
            <a:noFill/>
            <a:miter lim="800000"/>
            <a:headEnd/>
            <a:tailEnd/>
          </a:ln>
        </p:spPr>
      </p:pic>
      <p:pic>
        <p:nvPicPr>
          <p:cNvPr id="36866" name="Picture 4" descr="Blackpool%20Teaching%20Col[1]"/>
          <p:cNvPicPr>
            <a:picLocks noChangeAspect="1" noChangeArrowheads="1"/>
          </p:cNvPicPr>
          <p:nvPr/>
        </p:nvPicPr>
        <p:blipFill>
          <a:blip r:embed="rId4" cstate="print"/>
          <a:srcRect/>
          <a:stretch>
            <a:fillRect/>
          </a:stretch>
        </p:blipFill>
        <p:spPr bwMode="auto">
          <a:xfrm>
            <a:off x="6012160" y="571500"/>
            <a:ext cx="2946103" cy="674688"/>
          </a:xfrm>
          <a:prstGeom prst="rect">
            <a:avLst/>
          </a:prstGeom>
          <a:noFill/>
          <a:ln w="9525" algn="in">
            <a:noFill/>
            <a:miter lim="800000"/>
            <a:headEnd/>
            <a:tailEnd/>
          </a:ln>
        </p:spPr>
      </p:pic>
      <p:sp>
        <p:nvSpPr>
          <p:cNvPr id="36867" name="Text Box 2"/>
          <p:cNvSpPr txBox="1">
            <a:spLocks noChangeArrowheads="1"/>
          </p:cNvSpPr>
          <p:nvPr/>
        </p:nvSpPr>
        <p:spPr bwMode="auto">
          <a:xfrm>
            <a:off x="0" y="6572250"/>
            <a:ext cx="2303463" cy="285750"/>
          </a:xfrm>
          <a:prstGeom prst="rect">
            <a:avLst/>
          </a:prstGeom>
          <a:solidFill>
            <a:srgbClr val="0000FF"/>
          </a:solidFill>
          <a:ln w="9525" algn="in">
            <a:noFill/>
            <a:miter lim="800000"/>
            <a:headEnd/>
            <a:tailEnd/>
          </a:ln>
        </p:spPr>
        <p:txBody>
          <a:bodyPr lIns="36576" tIns="36576" rIns="36576" bIns="36576"/>
          <a:lstStyle/>
          <a:p>
            <a:pPr algn="ctr"/>
            <a:r>
              <a:rPr lang="en-GB" sz="1200">
                <a:solidFill>
                  <a:srgbClr val="FFFFFF"/>
                </a:solidFill>
              </a:rPr>
              <a:t>People Centred</a:t>
            </a:r>
          </a:p>
          <a:p>
            <a:endParaRPr lang="en-GB">
              <a:solidFill>
                <a:srgbClr val="FFFFFF"/>
              </a:solidFill>
            </a:endParaRPr>
          </a:p>
        </p:txBody>
      </p:sp>
      <p:sp>
        <p:nvSpPr>
          <p:cNvPr id="36868" name="Text Box 3"/>
          <p:cNvSpPr txBox="1">
            <a:spLocks noChangeArrowheads="1"/>
          </p:cNvSpPr>
          <p:nvPr/>
        </p:nvSpPr>
        <p:spPr bwMode="auto">
          <a:xfrm>
            <a:off x="2286000" y="6572250"/>
            <a:ext cx="2303463" cy="285750"/>
          </a:xfrm>
          <a:prstGeom prst="rect">
            <a:avLst/>
          </a:prstGeom>
          <a:solidFill>
            <a:srgbClr val="FF6600"/>
          </a:solidFill>
          <a:ln w="9525" algn="in">
            <a:noFill/>
            <a:miter lim="800000"/>
            <a:headEnd/>
            <a:tailEnd/>
          </a:ln>
        </p:spPr>
        <p:txBody>
          <a:bodyPr lIns="36576" tIns="36576" rIns="36576" bIns="36576"/>
          <a:lstStyle/>
          <a:p>
            <a:pPr algn="ctr"/>
            <a:r>
              <a:rPr lang="en-GB" sz="1200">
                <a:solidFill>
                  <a:srgbClr val="FFFFFF"/>
                </a:solidFill>
              </a:rPr>
              <a:t>Positive</a:t>
            </a:r>
          </a:p>
          <a:p>
            <a:endParaRPr lang="en-GB">
              <a:solidFill>
                <a:srgbClr val="FFFFFF"/>
              </a:solidFill>
            </a:endParaRPr>
          </a:p>
        </p:txBody>
      </p:sp>
      <p:sp>
        <p:nvSpPr>
          <p:cNvPr id="36869" name="Text Box 4"/>
          <p:cNvSpPr txBox="1">
            <a:spLocks noChangeArrowheads="1"/>
          </p:cNvSpPr>
          <p:nvPr/>
        </p:nvSpPr>
        <p:spPr bwMode="auto">
          <a:xfrm>
            <a:off x="4572000" y="6572250"/>
            <a:ext cx="2303463" cy="285750"/>
          </a:xfrm>
          <a:prstGeom prst="rect">
            <a:avLst/>
          </a:prstGeom>
          <a:solidFill>
            <a:srgbClr val="FF0000"/>
          </a:solidFill>
          <a:ln w="9525" algn="in">
            <a:noFill/>
            <a:miter lim="800000"/>
            <a:headEnd/>
            <a:tailEnd/>
          </a:ln>
        </p:spPr>
        <p:txBody>
          <a:bodyPr lIns="36576" tIns="36576" rIns="36576" bIns="36576"/>
          <a:lstStyle/>
          <a:p>
            <a:pPr algn="ctr"/>
            <a:r>
              <a:rPr lang="en-GB" sz="1200">
                <a:solidFill>
                  <a:srgbClr val="FFFFFF"/>
                </a:solidFill>
              </a:rPr>
              <a:t>Compassion</a:t>
            </a:r>
          </a:p>
          <a:p>
            <a:endParaRPr lang="en-GB">
              <a:solidFill>
                <a:srgbClr val="FFFFFF"/>
              </a:solidFill>
            </a:endParaRPr>
          </a:p>
        </p:txBody>
      </p:sp>
      <p:sp>
        <p:nvSpPr>
          <p:cNvPr id="36870" name="Text Box 5"/>
          <p:cNvSpPr txBox="1">
            <a:spLocks noChangeArrowheads="1"/>
          </p:cNvSpPr>
          <p:nvPr/>
        </p:nvSpPr>
        <p:spPr bwMode="auto">
          <a:xfrm>
            <a:off x="6840538" y="6572250"/>
            <a:ext cx="2303462" cy="285750"/>
          </a:xfrm>
          <a:prstGeom prst="rect">
            <a:avLst/>
          </a:prstGeom>
          <a:solidFill>
            <a:srgbClr val="006600"/>
          </a:solidFill>
          <a:ln w="9525" algn="in">
            <a:noFill/>
            <a:miter lim="800000"/>
            <a:headEnd/>
            <a:tailEnd/>
          </a:ln>
        </p:spPr>
        <p:txBody>
          <a:bodyPr lIns="36576" tIns="36576" rIns="36576" bIns="36576"/>
          <a:lstStyle/>
          <a:p>
            <a:pPr algn="ctr"/>
            <a:r>
              <a:rPr lang="en-GB" sz="1200">
                <a:solidFill>
                  <a:srgbClr val="FFFFFF"/>
                </a:solidFill>
              </a:rPr>
              <a:t>Excellence</a:t>
            </a:r>
          </a:p>
        </p:txBody>
      </p:sp>
      <p:sp>
        <p:nvSpPr>
          <p:cNvPr id="36871" name="Title 11"/>
          <p:cNvSpPr>
            <a:spLocks noGrp="1"/>
          </p:cNvSpPr>
          <p:nvPr>
            <p:ph type="title"/>
          </p:nvPr>
        </p:nvSpPr>
        <p:spPr>
          <a:xfrm>
            <a:off x="428596" y="1246188"/>
            <a:ext cx="8229600" cy="825481"/>
          </a:xfrm>
        </p:spPr>
        <p:txBody>
          <a:bodyPr/>
          <a:lstStyle/>
          <a:p>
            <a:pPr algn="l"/>
            <a:r>
              <a:rPr lang="en-GB" sz="3200" b="1" dirty="0" smtClean="0">
                <a:solidFill>
                  <a:srgbClr val="0070C0"/>
                </a:solidFill>
                <a:latin typeface="Arial" panose="020B0604020202020204" pitchFamily="34" charset="0"/>
                <a:cs typeface="Arial" panose="020B0604020202020204" pitchFamily="34" charset="0"/>
              </a:rPr>
              <a:t>The Process</a:t>
            </a:r>
          </a:p>
        </p:txBody>
      </p:sp>
      <p:sp>
        <p:nvSpPr>
          <p:cNvPr id="11" name="Rectangle 3"/>
          <p:cNvSpPr>
            <a:spLocks noGrp="1" noChangeArrowheads="1"/>
          </p:cNvSpPr>
          <p:nvPr>
            <p:ph idx="1"/>
          </p:nvPr>
        </p:nvSpPr>
        <p:spPr>
          <a:xfrm>
            <a:off x="500034" y="2276872"/>
            <a:ext cx="8229600" cy="3723896"/>
          </a:xfrm>
        </p:spPr>
        <p:txBody>
          <a:bodyPr/>
          <a:lstStyle/>
          <a:p>
            <a:r>
              <a:rPr lang="en-GB" sz="2400" dirty="0">
                <a:latin typeface="Arial" panose="020B0604020202020204" pitchFamily="34" charset="0"/>
                <a:cs typeface="Arial" panose="020B0604020202020204" pitchFamily="34" charset="0"/>
              </a:rPr>
              <a:t>All vacancies will be subject to review by </a:t>
            </a:r>
            <a:r>
              <a:rPr lang="en-GB" sz="2400" dirty="0" smtClean="0">
                <a:latin typeface="Arial" panose="020B0604020202020204" pitchFamily="34" charset="0"/>
                <a:cs typeface="Arial" panose="020B0604020202020204" pitchFamily="34" charset="0"/>
              </a:rPr>
              <a:t>HR prior to being uploaded on the recruitment site (TRAC)</a:t>
            </a:r>
          </a:p>
          <a:p>
            <a:pPr algn="ct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Posts </a:t>
            </a:r>
            <a:r>
              <a:rPr lang="en-GB" sz="2400" dirty="0">
                <a:latin typeface="Arial" panose="020B0604020202020204" pitchFamily="34" charset="0"/>
                <a:cs typeface="Arial" panose="020B0604020202020204" pitchFamily="34" charset="0"/>
              </a:rPr>
              <a:t>identified as potential redeployment </a:t>
            </a:r>
            <a:r>
              <a:rPr lang="en-GB" sz="2400" dirty="0" smtClean="0">
                <a:latin typeface="Arial" panose="020B0604020202020204" pitchFamily="34" charset="0"/>
                <a:cs typeface="Arial" panose="020B0604020202020204" pitchFamily="34" charset="0"/>
              </a:rPr>
              <a:t>opportunity </a:t>
            </a:r>
            <a:r>
              <a:rPr lang="en-GB" sz="2400" dirty="0">
                <a:latin typeface="Arial" panose="020B0604020202020204" pitchFamily="34" charset="0"/>
                <a:cs typeface="Arial" panose="020B0604020202020204" pitchFamily="34" charset="0"/>
              </a:rPr>
              <a:t>will be taken out of the recruitment process until redeployment has been fully explored. 	</a:t>
            </a:r>
          </a:p>
          <a:p>
            <a:endParaRPr lang="en-GB" sz="24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2741</TotalTime>
  <Words>2846</Words>
  <Application>Microsoft Office PowerPoint</Application>
  <PresentationFormat>On-screen Show (4:3)</PresentationFormat>
  <Paragraphs>341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Redeployment Process   Guidance for Recruiting  Managers and Supervisors  (receiving a redeployee for a trial)</vt:lpstr>
      <vt:lpstr>Steps</vt:lpstr>
      <vt:lpstr>1. What is Redeployment?</vt:lpstr>
      <vt:lpstr>When do you implement the process</vt:lpstr>
      <vt:lpstr>How do we make it successful?</vt:lpstr>
      <vt:lpstr>2. HR Role in the Process</vt:lpstr>
      <vt:lpstr>3. Recruiting Manager Responsibility</vt:lpstr>
      <vt:lpstr>4. The Principles of the Process</vt:lpstr>
      <vt:lpstr>The Process</vt:lpstr>
      <vt:lpstr>Employee / Recruiting Manager </vt:lpstr>
      <vt:lpstr>Recruiting Manager </vt:lpstr>
      <vt:lpstr>Recruiting Manager </vt:lpstr>
      <vt:lpstr>Recruiting Manager </vt:lpstr>
      <vt:lpstr>Successful Work Trial </vt:lpstr>
      <vt:lpstr>Recruiting Manager </vt:lpstr>
      <vt:lpstr>Unsuccessful Work Trial</vt:lpstr>
      <vt:lpstr>Process – Final Stage</vt:lpstr>
      <vt:lpstr>In Summary the Redeployee Process</vt:lpstr>
      <vt:lpstr>Templates</vt:lpstr>
      <vt:lpstr>PowerPoint Presentation</vt:lpstr>
    </vt:vector>
  </TitlesOfParts>
  <Company>BFW Hospitals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quinnd3</dc:creator>
  <cp:lastModifiedBy>Middleton Andrea (BFWH)</cp:lastModifiedBy>
  <cp:revision>214</cp:revision>
  <cp:lastPrinted>2018-07-20T13:39:29Z</cp:lastPrinted>
  <dcterms:created xsi:type="dcterms:W3CDTF">2014-06-17T12:21:05Z</dcterms:created>
  <dcterms:modified xsi:type="dcterms:W3CDTF">2019-01-15T11:58:29Z</dcterms:modified>
</cp:coreProperties>
</file>