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8" r:id="rId2"/>
    <p:sldId id="259" r:id="rId3"/>
    <p:sldId id="370" r:id="rId4"/>
    <p:sldId id="290" r:id="rId5"/>
    <p:sldId id="382" r:id="rId6"/>
    <p:sldId id="292" r:id="rId7"/>
    <p:sldId id="285" r:id="rId8"/>
    <p:sldId id="358" r:id="rId9"/>
    <p:sldId id="359" r:id="rId10"/>
    <p:sldId id="391" r:id="rId11"/>
    <p:sldId id="361" r:id="rId12"/>
    <p:sldId id="372" r:id="rId13"/>
    <p:sldId id="374" r:id="rId14"/>
    <p:sldId id="399" r:id="rId15"/>
    <p:sldId id="381" r:id="rId16"/>
    <p:sldId id="392" r:id="rId17"/>
    <p:sldId id="396" r:id="rId18"/>
    <p:sldId id="397" r:id="rId19"/>
    <p:sldId id="398" r:id="rId20"/>
    <p:sldId id="394" r:id="rId21"/>
    <p:sldId id="393" r:id="rId22"/>
    <p:sldId id="377" r:id="rId23"/>
    <p:sldId id="378" r:id="rId24"/>
    <p:sldId id="376" r:id="rId25"/>
    <p:sldId id="400" r:id="rId26"/>
    <p:sldId id="308" r:id="rId27"/>
    <p:sldId id="350" r:id="rId28"/>
  </p:sldIdLst>
  <p:sldSz cx="9144000" cy="6858000" type="screen4x3"/>
  <p:notesSz cx="6669088" cy="98726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80600" autoAdjust="0"/>
  </p:normalViewPr>
  <p:slideViewPr>
    <p:cSldViewPr>
      <p:cViewPr varScale="1">
        <p:scale>
          <a:sx n="87" d="100"/>
          <a:sy n="87" d="100"/>
        </p:scale>
        <p:origin x="-7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1992" y="-72"/>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3633"/>
          </a:xfrm>
          <a:prstGeom prst="rect">
            <a:avLst/>
          </a:prstGeom>
        </p:spPr>
        <p:txBody>
          <a:bodyPr vert="horz" lIns="91440" tIns="45720" rIns="91440" bIns="45720" rtlCol="0"/>
          <a:lstStyle>
            <a:lvl1pPr algn="r">
              <a:defRPr sz="1200"/>
            </a:lvl1pPr>
          </a:lstStyle>
          <a:p>
            <a:fld id="{EF1883B9-058F-4D54-86FD-EE211F29E840}" type="datetimeFigureOut">
              <a:rPr lang="en-US" smtClean="0"/>
              <a:pPr/>
              <a:t>1/15/2019</a:t>
            </a:fld>
            <a:endParaRPr lang="en-GB"/>
          </a:p>
        </p:txBody>
      </p:sp>
      <p:sp>
        <p:nvSpPr>
          <p:cNvPr id="4" name="Footer Placeholder 3"/>
          <p:cNvSpPr>
            <a:spLocks noGrp="1"/>
          </p:cNvSpPr>
          <p:nvPr>
            <p:ph type="ftr" sz="quarter" idx="2"/>
          </p:nvPr>
        </p:nvSpPr>
        <p:spPr>
          <a:xfrm>
            <a:off x="0" y="9377316"/>
            <a:ext cx="2889938" cy="49363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377316"/>
            <a:ext cx="2889938" cy="493633"/>
          </a:xfrm>
          <a:prstGeom prst="rect">
            <a:avLst/>
          </a:prstGeom>
        </p:spPr>
        <p:txBody>
          <a:bodyPr vert="horz" lIns="91440" tIns="45720" rIns="91440" bIns="45720" rtlCol="0" anchor="b"/>
          <a:lstStyle>
            <a:lvl1pPr algn="r">
              <a:defRPr sz="1200"/>
            </a:lvl1pPr>
          </a:lstStyle>
          <a:p>
            <a:fld id="{50C203AD-0C2F-482A-B734-D79303AA2428}" type="slidenum">
              <a:rPr lang="en-GB" smtClean="0"/>
              <a:pPr/>
              <a:t>‹#›</a:t>
            </a:fld>
            <a:endParaRPr lang="en-GB"/>
          </a:p>
        </p:txBody>
      </p:sp>
    </p:spTree>
    <p:extLst>
      <p:ext uri="{BB962C8B-B14F-4D97-AF65-F5344CB8AC3E}">
        <p14:creationId xmlns:p14="http://schemas.microsoft.com/office/powerpoint/2010/main" val="1897225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777607" y="0"/>
            <a:ext cx="2889938" cy="49363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F149952-51C1-45A3-AF99-F177D285427F}" type="datetimeFigureOut">
              <a:rPr lang="en-GB"/>
              <a:pPr>
                <a:defRPr/>
              </a:pPr>
              <a:t>15/01/2019</a:t>
            </a:fld>
            <a:endParaRPr lang="en-GB"/>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1002873-DACE-44D4-9901-CFBE3F158001}" type="slidenum">
              <a:rPr lang="en-GB"/>
              <a:pPr>
                <a:defRPr/>
              </a:pPr>
              <a:t>‹#›</a:t>
            </a:fld>
            <a:endParaRPr lang="en-GB"/>
          </a:p>
        </p:txBody>
      </p:sp>
    </p:spTree>
    <p:extLst>
      <p:ext uri="{BB962C8B-B14F-4D97-AF65-F5344CB8AC3E}">
        <p14:creationId xmlns:p14="http://schemas.microsoft.com/office/powerpoint/2010/main" val="22351719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3CBCF3-60B4-4059-B87F-52B7346F58C6}" type="slidenum">
              <a:rPr lang="en-GB"/>
              <a:pPr fontAlgn="base">
                <a:spcBef>
                  <a:spcPct val="0"/>
                </a:spcBef>
                <a:spcAft>
                  <a:spcPct val="0"/>
                </a:spcAft>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z="1200" b="0" i="0" u="none" strike="noStrike" kern="1200" baseline="0" dirty="0" smtClean="0">
                <a:solidFill>
                  <a:schemeClr val="tx1"/>
                </a:solidFill>
                <a:latin typeface="+mn-lt"/>
                <a:ea typeface="+mn-ea"/>
                <a:cs typeface="+mn-cs"/>
              </a:rPr>
              <a:t>Key to a successful redeployment is that the responsibility for ensuring successful redeployment rests with </a:t>
            </a:r>
            <a:r>
              <a:rPr lang="en-GB" sz="1200" b="1" i="0" u="none" strike="noStrike" kern="1200" baseline="0" dirty="0" smtClean="0">
                <a:solidFill>
                  <a:schemeClr val="tx1"/>
                </a:solidFill>
                <a:latin typeface="+mn-lt"/>
                <a:ea typeface="+mn-ea"/>
                <a:cs typeface="+mn-cs"/>
              </a:rPr>
              <a:t>all parties</a:t>
            </a:r>
            <a:r>
              <a:rPr lang="en-GB" sz="1200" b="0" i="0" u="none" strike="noStrike" kern="1200" baseline="0" dirty="0" smtClean="0">
                <a:solidFill>
                  <a:schemeClr val="tx1"/>
                </a:solidFill>
                <a:latin typeface="+mn-lt"/>
                <a:ea typeface="+mn-ea"/>
                <a:cs typeface="+mn-cs"/>
              </a:rPr>
              <a:t>. I cannot stress how important collaboration by all involved is to making this a success. To support this, a set of robust principles have been agreed:</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Any additional costs arising from the redeployment e.g. pay protection, new training etc. will be borne by the Exporting department </a:t>
            </a:r>
          </a:p>
          <a:p>
            <a:r>
              <a:rPr lang="en-GB" sz="1200" b="0" i="0" u="none" strike="noStrike" kern="1200" baseline="0" dirty="0" smtClean="0">
                <a:solidFill>
                  <a:schemeClr val="tx1"/>
                </a:solidFill>
                <a:latin typeface="+mn-lt"/>
                <a:ea typeface="+mn-ea"/>
                <a:cs typeface="+mn-cs"/>
              </a:rPr>
              <a:t>• Full financial responsibility for the displaced member of staff will rest with the Exporting department until successful redeployment </a:t>
            </a:r>
          </a:p>
          <a:p>
            <a:r>
              <a:rPr lang="en-GB" sz="1200" b="0" i="0" u="none" strike="noStrike" kern="1200" baseline="0" dirty="0" smtClean="0">
                <a:solidFill>
                  <a:schemeClr val="tx1"/>
                </a:solidFill>
                <a:latin typeface="+mn-lt"/>
                <a:ea typeface="+mn-ea"/>
                <a:cs typeface="+mn-cs"/>
              </a:rPr>
              <a:t>• Departments with </a:t>
            </a:r>
            <a:r>
              <a:rPr lang="en-GB" sz="1200" b="0" i="0" u="sng" strike="noStrike" kern="1200" baseline="0" dirty="0" smtClean="0">
                <a:solidFill>
                  <a:schemeClr val="tx1"/>
                </a:solidFill>
                <a:latin typeface="+mn-lt"/>
                <a:ea typeface="+mn-ea"/>
                <a:cs typeface="+mn-cs"/>
              </a:rPr>
              <a:t>suitable alternative </a:t>
            </a:r>
            <a:r>
              <a:rPr lang="en-GB" sz="1200" b="0" i="0" u="none" strike="noStrike" kern="1200" baseline="0" dirty="0" smtClean="0">
                <a:solidFill>
                  <a:schemeClr val="tx1"/>
                </a:solidFill>
                <a:latin typeface="+mn-lt"/>
                <a:ea typeface="+mn-ea"/>
                <a:cs typeface="+mn-cs"/>
              </a:rPr>
              <a:t>vacancies for which the individual is qualified will be required to give preferential interview status to the candidate </a:t>
            </a:r>
          </a:p>
          <a:p>
            <a:r>
              <a:rPr lang="en-GB" sz="1200" b="0" i="0" u="none" strike="noStrike" kern="1200" baseline="0" dirty="0" smtClean="0">
                <a:solidFill>
                  <a:schemeClr val="tx1"/>
                </a:solidFill>
                <a:latin typeface="+mn-lt"/>
                <a:ea typeface="+mn-ea"/>
                <a:cs typeface="+mn-cs"/>
              </a:rPr>
              <a:t>• Staff will be granted a minimum of a 4 week work trial period. The four week trial period can be extended by agreement by a further 2 weeks unless it can be justified, for example to attend training, for this to be increased further. </a:t>
            </a:r>
          </a:p>
          <a:p>
            <a:r>
              <a:rPr lang="en-GB" sz="1200" b="0" i="0" u="none" strike="noStrike" kern="1200" baseline="0" dirty="0" smtClean="0">
                <a:solidFill>
                  <a:schemeClr val="tx1"/>
                </a:solidFill>
                <a:latin typeface="+mn-lt"/>
                <a:ea typeface="+mn-ea"/>
                <a:cs typeface="+mn-cs"/>
              </a:rPr>
              <a:t>• Redeployment candidates will be required to meet the performance and attendance standards of the new position after a suitable period of induction and allowing for any adjustments that have been agreed. (Measurable objectives)</a:t>
            </a:r>
          </a:p>
          <a:p>
            <a:r>
              <a:rPr lang="en-GB" sz="1200" b="0" i="0" u="none" strike="noStrike" kern="1200" baseline="0" dirty="0" smtClean="0">
                <a:solidFill>
                  <a:schemeClr val="tx1"/>
                </a:solidFill>
                <a:latin typeface="+mn-lt"/>
                <a:ea typeface="+mn-ea"/>
                <a:cs typeface="+mn-cs"/>
              </a:rPr>
              <a:t>• Managers should take into account any appropriate medical advice with regard to </a:t>
            </a:r>
            <a:r>
              <a:rPr lang="en-GB" sz="1200" b="0" i="0" u="sng" strike="noStrike" kern="1200" baseline="0" dirty="0" smtClean="0">
                <a:solidFill>
                  <a:schemeClr val="tx1"/>
                </a:solidFill>
                <a:latin typeface="+mn-lt"/>
                <a:ea typeface="+mn-ea"/>
                <a:cs typeface="+mn-cs"/>
              </a:rPr>
              <a:t>reasonable adjustments </a:t>
            </a:r>
            <a:r>
              <a:rPr lang="en-GB" sz="1200" b="0" i="0" u="none" strike="noStrike" kern="1200" baseline="0" dirty="0" smtClean="0">
                <a:solidFill>
                  <a:schemeClr val="tx1"/>
                </a:solidFill>
                <a:latin typeface="+mn-lt"/>
                <a:ea typeface="+mn-ea"/>
                <a:cs typeface="+mn-cs"/>
              </a:rPr>
              <a:t>required or suitable duties for staff being redeployed for reason of ill health or disability. </a:t>
            </a:r>
          </a:p>
          <a:p>
            <a:r>
              <a:rPr lang="en-GB" sz="1200" b="0" i="0" u="none" strike="noStrike" kern="1200" baseline="0" dirty="0" smtClean="0">
                <a:solidFill>
                  <a:schemeClr val="tx1"/>
                </a:solidFill>
                <a:latin typeface="+mn-lt"/>
                <a:ea typeface="+mn-ea"/>
                <a:cs typeface="+mn-cs"/>
              </a:rPr>
              <a:t>• Candidates who are on the redeployment register because of organisational change will be expected to make themselves available for any short term or temporary posts for which they are suitable whilst waiting for a permanent post to arise. </a:t>
            </a:r>
          </a:p>
          <a:p>
            <a:r>
              <a:rPr lang="en-GB" sz="1200" b="0" i="0" u="none" strike="noStrike" kern="1200" baseline="0" dirty="0" smtClean="0">
                <a:solidFill>
                  <a:schemeClr val="tx1"/>
                </a:solidFill>
                <a:latin typeface="+mn-lt"/>
                <a:ea typeface="+mn-ea"/>
                <a:cs typeface="+mn-cs"/>
              </a:rPr>
              <a:t>• Candidates who do not make reasonable efforts to secure suitable alternative employment may forfeit their entitlement to redundancy pay or pay protection, if appropriate.  Especially if the Exporting Manager deems the role to be a </a:t>
            </a:r>
            <a:r>
              <a:rPr lang="en-GB" sz="1200" b="0" i="0" u="sng" strike="noStrike" kern="1200" baseline="0" dirty="0" smtClean="0">
                <a:solidFill>
                  <a:schemeClr val="tx1"/>
                </a:solidFill>
                <a:latin typeface="+mn-lt"/>
                <a:ea typeface="+mn-ea"/>
                <a:cs typeface="+mn-cs"/>
              </a:rPr>
              <a:t>suitable alternative</a:t>
            </a:r>
            <a:r>
              <a:rPr lang="en-GB" sz="1200" b="0" i="0" u="none" strike="noStrike" kern="1200" baseline="0" dirty="0" smtClean="0">
                <a:solidFill>
                  <a:schemeClr val="tx1"/>
                </a:solidFill>
                <a:latin typeface="+mn-lt"/>
                <a:ea typeface="+mn-ea"/>
                <a:cs typeface="+mn-cs"/>
              </a:rPr>
              <a:t> in accordance with the Aspirational Interview Form.</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Redeployment for Performance Management or Capability Grounds are not entitled to Pay Protection.</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t>
            </a:r>
          </a:p>
          <a:p>
            <a:pPr>
              <a:spcBef>
                <a:spcPct val="0"/>
              </a:spcBef>
            </a:pP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This</a:t>
            </a:r>
            <a:r>
              <a:rPr lang="en-GB" baseline="0" dirty="0" smtClean="0"/>
              <a:t> is a key element in the Process and one that you need to be aware of. If you are a Manager of a Department that wants to launch a recruitment campaign, remember, we will review it and if we believe there is a Redeployment Opportunity for someone at risk of redundancy, it will be explored as a potential solution for those in the redeployment pool before you can formally advertise.</a:t>
            </a: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GB" sz="1200" b="0" i="0" u="none" strike="noStrike" kern="1200" baseline="0" dirty="0" smtClean="0">
                <a:solidFill>
                  <a:schemeClr val="tx1"/>
                </a:solidFill>
                <a:latin typeface="+mn-lt"/>
                <a:ea typeface="+mn-ea"/>
                <a:cs typeface="+mn-cs"/>
              </a:rPr>
              <a:t>To achieve a successful redeployment, we must be conscious of current legislation in terms of the Equality Act 2010. So you really do need to be aware of your responsibilities in this area and the advice and guidance that Occupational Health and HR can provide.</a:t>
            </a:r>
          </a:p>
          <a:p>
            <a:pPr marL="0" marR="0" indent="0" algn="l" defTabSz="914400" rtl="0" eaLnBrk="1" fontAlgn="base" latinLnBrk="0" hangingPunct="1">
              <a:lnSpc>
                <a:spcPct val="100000"/>
              </a:lnSpc>
              <a:spcBef>
                <a:spcPct val="0"/>
              </a:spcBef>
              <a:spcAft>
                <a:spcPct val="0"/>
              </a:spcAft>
              <a:buClrTx/>
              <a:buSzTx/>
              <a:buFontTx/>
              <a:buNone/>
              <a:tabLst/>
              <a:defRPr/>
            </a:pPr>
            <a:endParaRPr lang="en-GB" sz="1200" b="0" i="0" u="none" strike="noStrike" kern="1200" baseline="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n-GB" sz="1200" b="0" i="0" u="none" strike="noStrike" kern="1200" baseline="0" dirty="0" smtClean="0">
                <a:solidFill>
                  <a:schemeClr val="tx1"/>
                </a:solidFill>
                <a:latin typeface="+mn-lt"/>
                <a:ea typeface="+mn-ea"/>
                <a:cs typeface="+mn-cs"/>
              </a:rPr>
              <a:t>Staff on the redeployment register will be assessed as being suitable for a vacancy if the employee meets the essential criteria on the person specification, allowing for reasonable training and also reasonable adjustments where the employee is considered to have a Disability in accordance with the Equality Act 2010 	</a:t>
            </a:r>
          </a:p>
          <a:p>
            <a:pPr marL="0" marR="0" indent="0" algn="l" defTabSz="914400" rtl="0" eaLnBrk="1" fontAlgn="base" latinLnBrk="0" hangingPunct="1">
              <a:lnSpc>
                <a:spcPct val="100000"/>
              </a:lnSpc>
              <a:spcBef>
                <a:spcPct val="0"/>
              </a:spcBef>
              <a:spcAft>
                <a:spcPct val="0"/>
              </a:spcAft>
              <a:buClrTx/>
              <a:buSzTx/>
              <a:buFontTx/>
              <a:buNone/>
              <a:tabLst/>
              <a:defRPr/>
            </a:pPr>
            <a:endParaRPr lang="en-GB" dirty="0" smtClean="0"/>
          </a:p>
          <a:p>
            <a:pPr>
              <a:spcBef>
                <a:spcPct val="0"/>
              </a:spcBef>
            </a:pPr>
            <a:r>
              <a:rPr lang="en-GB" sz="1200" dirty="0" smtClean="0"/>
              <a:t>The process of redeployment on Medical Grounds will only commence once guidance and support is</a:t>
            </a:r>
            <a:r>
              <a:rPr lang="en-GB" sz="1200" baseline="0" dirty="0" smtClean="0"/>
              <a:t> received from Occupational Health</a:t>
            </a: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z="1200" b="0" i="0" u="none" strike="noStrike" kern="1200" baseline="0" dirty="0" smtClean="0">
                <a:solidFill>
                  <a:schemeClr val="tx1"/>
                </a:solidFill>
                <a:latin typeface="+mn-lt"/>
                <a:ea typeface="+mn-ea"/>
                <a:cs typeface="+mn-cs"/>
              </a:rPr>
              <a:t>Work Trials are an important element of redeployment and give both the Individual and the Recruiting Manager the opportunity to get a flavour for how the individual is coping in a new role but also how the individual is made to feel in joining a new team and filling a new role. If an employee who is undergoing a work trial has an enjoyable experience, they are more likely to stay and be a productive member of your team.</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Redeployment opportunities will be sought at the employee’s substantive pay band.  As an alternative posts of a different pay band (one higher and one lower) may be considered.  However, if it is at a lower band then pay protection will need to be taken into account.  The Trust’s Pay Protection Policy provided details of entitlement. Don’t forget, this would not apply to those under the Performance Management or Ill Health process.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A copy of the completed aspirational interview form must be provided to the recruiting manager in order that this may then be discussed with the redeployee.</a:t>
            </a:r>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z="1200" b="0" i="0" u="none" strike="noStrike" kern="1200" baseline="0" dirty="0" smtClean="0">
                <a:solidFill>
                  <a:schemeClr val="tx1"/>
                </a:solidFill>
                <a:latin typeface="+mn-lt"/>
                <a:ea typeface="+mn-ea"/>
                <a:cs typeface="+mn-cs"/>
              </a:rPr>
              <a:t>On occasion it may be deemed by both the employee and the recruiting manager that the trial is not working (this can be for a number of reasons) and evidence as to why it is not working will be provided in the format of the Feedback Forms for Manager and Feedback Forms for Employee.</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The employee is entitled at this point to return to their substantive department as soon as feasibly possible, where the Line Manager will then provide support with the continued redeployment process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It is NOT the responsibility of the recruiting manager to find the employee alternative redeployment</a:t>
            </a:r>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GB" dirty="0" smtClean="0"/>
              <a:t>This is a critical point and it is vital that as managers involved in this</a:t>
            </a:r>
            <a:r>
              <a:rPr lang="en-GB" baseline="0" dirty="0" smtClean="0"/>
              <a:t>, that you have kept comprehensive notes of all stages of the process as to why an individual has exhausted the opportunities presented to them. This will help to determine whether the Trust extends the time given to an individual to be redeployed or does look at making them redundant. </a:t>
            </a:r>
          </a:p>
          <a:p>
            <a:pPr marL="0" marR="0" indent="0" algn="l" defTabSz="914400" rtl="0" eaLnBrk="1" fontAlgn="base" latinLnBrk="0" hangingPunct="1">
              <a:lnSpc>
                <a:spcPct val="100000"/>
              </a:lnSpc>
              <a:spcBef>
                <a:spcPct val="0"/>
              </a:spcBef>
              <a:spcAft>
                <a:spcPct val="0"/>
              </a:spcAft>
              <a:buClrTx/>
              <a:buSzTx/>
              <a:buFontTx/>
              <a:buNone/>
              <a:tabLst/>
              <a:defRPr/>
            </a:pPr>
            <a:endParaRPr lang="en-GB"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GB" baseline="0" dirty="0" smtClean="0"/>
              <a:t>It is worth noting, if termination is deemed the next stage, this will be presented in the format of a MSOC to a panel consisting of the Head of Service (who has dismissal rights), Senior HR support (Manager or HRBP), the Exporting Manager and the HR Advisor/Manager who has been supporting the process.  It is also likely that a note taker will be present.</a:t>
            </a:r>
          </a:p>
          <a:p>
            <a:pPr marL="0" marR="0" indent="0" algn="l" defTabSz="914400" rtl="0" eaLnBrk="1" fontAlgn="base" latinLnBrk="0" hangingPunct="1">
              <a:lnSpc>
                <a:spcPct val="100000"/>
              </a:lnSpc>
              <a:spcBef>
                <a:spcPct val="0"/>
              </a:spcBef>
              <a:spcAft>
                <a:spcPct val="0"/>
              </a:spcAft>
              <a:buClrTx/>
              <a:buSzTx/>
              <a:buFontTx/>
              <a:buNone/>
              <a:tabLst/>
              <a:defRPr/>
            </a:pPr>
            <a:endParaRPr lang="en-GB"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1002873-DACE-44D4-9901-CFBE3F158001}" type="slidenum">
              <a:rPr lang="en-GB" smtClean="0"/>
              <a:pPr>
                <a:defRPr/>
              </a:pPr>
              <a:t>2</a:t>
            </a:fld>
            <a:endParaRPr lang="en-GB"/>
          </a:p>
        </p:txBody>
      </p:sp>
    </p:spTree>
    <p:extLst>
      <p:ext uri="{BB962C8B-B14F-4D97-AF65-F5344CB8AC3E}">
        <p14:creationId xmlns:p14="http://schemas.microsoft.com/office/powerpoint/2010/main" val="17354908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z="1200" b="0" i="0" u="none" strike="noStrike" kern="1200" baseline="0" dirty="0" smtClean="0">
                <a:solidFill>
                  <a:schemeClr val="tx1"/>
                </a:solidFill>
                <a:latin typeface="+mn-lt"/>
                <a:ea typeface="+mn-ea"/>
                <a:cs typeface="+mn-cs"/>
              </a:rPr>
              <a:t>In an effort to try and redeploy people affected by Organisational change </a:t>
            </a:r>
            <a:r>
              <a:rPr lang="en-GB" sz="1200" b="0" i="0" u="none" strike="noStrike" kern="1200" baseline="0" dirty="0" err="1" smtClean="0">
                <a:solidFill>
                  <a:schemeClr val="tx1"/>
                </a:solidFill>
                <a:latin typeface="+mn-lt"/>
                <a:ea typeface="+mn-ea"/>
                <a:cs typeface="+mn-cs"/>
              </a:rPr>
              <a:t>etc</a:t>
            </a:r>
            <a:r>
              <a:rPr lang="en-GB" sz="1200" b="0" i="0" u="none" strike="noStrike" kern="1200" baseline="0" dirty="0" smtClean="0">
                <a:solidFill>
                  <a:schemeClr val="tx1"/>
                </a:solidFill>
                <a:latin typeface="+mn-lt"/>
                <a:ea typeface="+mn-ea"/>
                <a:cs typeface="+mn-cs"/>
              </a:rPr>
              <a:t>, they have up to 3 opportunities to try and find the right job. If they reject a work trial without a justifiable reason, that would count as one work trial and they would forfeit one of those chances. Again, it is important that you document the reasons.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Employees need to be aware of this as it could have a significant impact on their financial expectations. Our aim is not to make them redundant, but try and find them a suitable opportunity. As we have said earlier, they too have an obligation to support the process, so we should try to understand (and document) why they are rejecting the post.	</a:t>
            </a:r>
          </a:p>
          <a:p>
            <a:endParaRPr lang="en-GB" sz="1200" b="0" i="0" u="none" strike="noStrike" kern="1200" baseline="0" dirty="0" smtClean="0">
              <a:solidFill>
                <a:schemeClr val="tx1"/>
              </a:solidFill>
              <a:latin typeface="+mn-lt"/>
              <a:ea typeface="+mn-ea"/>
              <a:cs typeface="+mn-cs"/>
            </a:endParaRPr>
          </a:p>
          <a:p>
            <a:endParaRPr lang="en-GB" sz="1200" b="0" i="0" u="none" strike="noStrike" kern="1200" baseline="0" dirty="0" smtClean="0">
              <a:solidFill>
                <a:schemeClr val="tx1"/>
              </a:solidFill>
              <a:latin typeface="+mn-lt"/>
              <a:ea typeface="+mn-ea"/>
              <a:cs typeface="+mn-cs"/>
            </a:endParaRPr>
          </a:p>
          <a:p>
            <a:endParaRPr lang="en-GB" sz="1200" b="0" i="0" u="none" strike="noStrike" kern="1200" baseline="0" dirty="0" smtClean="0">
              <a:solidFill>
                <a:schemeClr val="tx1"/>
              </a:solidFill>
              <a:latin typeface="+mn-lt"/>
              <a:ea typeface="+mn-ea"/>
              <a:cs typeface="+mn-cs"/>
            </a:endParaRPr>
          </a:p>
          <a:p>
            <a:endParaRPr lang="en-GB" sz="1200" b="0" i="0" u="none" strike="noStrike" kern="1200" baseline="0" dirty="0" smtClean="0">
              <a:solidFill>
                <a:schemeClr val="tx1"/>
              </a:solidFill>
              <a:latin typeface="+mn-lt"/>
              <a:ea typeface="+mn-ea"/>
              <a:cs typeface="+mn-cs"/>
            </a:endParaRPr>
          </a:p>
          <a:p>
            <a:pPr>
              <a:spcBef>
                <a:spcPct val="0"/>
              </a:spcBef>
            </a:pP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GB" sz="1200" b="0" i="0" u="none" strike="noStrike" kern="1200" baseline="0" dirty="0" smtClean="0">
                <a:solidFill>
                  <a:schemeClr val="tx1"/>
                </a:solidFill>
                <a:latin typeface="+mn-lt"/>
                <a:ea typeface="+mn-ea"/>
                <a:cs typeface="+mn-cs"/>
              </a:rPr>
              <a:t>Just because the job is advertised as fewer hours, there will be an expectation that they work the number of hours that they are originally contracted for, as we will be giving them protected pay.</a:t>
            </a:r>
          </a:p>
          <a:p>
            <a:pPr marL="0" marR="0" indent="0" algn="l" defTabSz="914400" rtl="0" eaLnBrk="1" fontAlgn="base" latinLnBrk="0" hangingPunct="1">
              <a:lnSpc>
                <a:spcPct val="100000"/>
              </a:lnSpc>
              <a:spcBef>
                <a:spcPct val="0"/>
              </a:spcBef>
              <a:spcAft>
                <a:spcPct val="0"/>
              </a:spcAft>
              <a:buClrTx/>
              <a:buSzTx/>
              <a:buFontTx/>
              <a:buNone/>
              <a:tabLst/>
              <a:defRPr/>
            </a:pPr>
            <a:endParaRPr lang="en-GB" sz="1200" b="0" i="0" u="none" strike="noStrike" kern="1200" baseline="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n-GB" sz="1200" b="0" i="0" u="none" strike="noStrike" kern="1200" baseline="0" dirty="0" smtClean="0">
                <a:solidFill>
                  <a:schemeClr val="tx1"/>
                </a:solidFill>
                <a:latin typeface="+mn-lt"/>
                <a:ea typeface="+mn-ea"/>
                <a:cs typeface="+mn-cs"/>
              </a:rPr>
              <a:t>If an employee is redeployed to a post of fewer hours than they are currently contracted for, and therefore receive pay protection in accordance with the Trusts Protection of Pay Policy, they must work their original hours until the time limited period of protection ceases, with the additional cost being met by the Exporting department. 	</a:t>
            </a:r>
          </a:p>
          <a:p>
            <a:r>
              <a:rPr lang="en-GB" dirty="0" smtClean="0"/>
              <a:t>	</a:t>
            </a:r>
          </a:p>
          <a:p>
            <a:r>
              <a:rPr lang="en-GB" b="1" dirty="0" smtClean="0"/>
              <a:t>This only applies to those under the Organisational Change process</a:t>
            </a:r>
          </a:p>
          <a:p>
            <a:pPr lvl="2"/>
            <a:endParaRPr lang="en-GB" sz="2000" dirty="0" smtClean="0"/>
          </a:p>
          <a:p>
            <a:pPr>
              <a:spcBef>
                <a:spcPct val="0"/>
              </a:spcBef>
            </a:pP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a:p>
            <a:pPr>
              <a:spcBef>
                <a:spcPct val="0"/>
              </a:spcBef>
            </a:pPr>
            <a:endParaRPr lang="en-GB" dirty="0" smtClean="0"/>
          </a:p>
          <a:p>
            <a:pPr>
              <a:spcBef>
                <a:spcPct val="0"/>
              </a:spcBef>
            </a:pPr>
            <a:r>
              <a:rPr lang="en-GB" dirty="0" smtClean="0"/>
              <a:t>If they are successful, both substantive and gaining Manager will be required to complete all necessary assignment change forms and transfer Personal File	</a:t>
            </a:r>
          </a:p>
          <a:p>
            <a:pPr>
              <a:spcBef>
                <a:spcPct val="0"/>
              </a:spcBef>
            </a:pP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GB" dirty="0" smtClean="0"/>
              <a:t>This is a simple infographic of the process – remember, redeployees take priority over vacancies, they have the opportunity of a 4 week work trial, which can be extended if you want,</a:t>
            </a:r>
            <a:r>
              <a:rPr lang="en-GB" baseline="0" dirty="0" smtClean="0"/>
              <a:t> they may have a maximum of up to 3 work trial opportunities before a Case Conference is undertaken, which may result in more opportunities to undertake further work trials to find a suitable redeployment or we could terminate with redundancy.</a:t>
            </a:r>
          </a:p>
          <a:p>
            <a:pPr marL="0" marR="0" indent="0" algn="l" defTabSz="914400" rtl="0" eaLnBrk="1" fontAlgn="base" latinLnBrk="0" hangingPunct="1">
              <a:lnSpc>
                <a:spcPct val="100000"/>
              </a:lnSpc>
              <a:spcBef>
                <a:spcPct val="0"/>
              </a:spcBef>
              <a:spcAft>
                <a:spcPct val="0"/>
              </a:spcAft>
              <a:buClrTx/>
              <a:buSzTx/>
              <a:buFontTx/>
              <a:buNone/>
              <a:tabLst/>
              <a:defRPr/>
            </a:pPr>
            <a:endParaRPr lang="en-GB"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GB" baseline="0" dirty="0" smtClean="0"/>
              <a:t>It is really important that you as Managers involved in the process play your part in:</a:t>
            </a:r>
          </a:p>
          <a:p>
            <a:pPr marL="0" marR="0" indent="0" algn="l" defTabSz="914400" rtl="0" eaLnBrk="1" fontAlgn="base" latinLnBrk="0" hangingPunct="1">
              <a:lnSpc>
                <a:spcPct val="100000"/>
              </a:lnSpc>
              <a:spcBef>
                <a:spcPct val="0"/>
              </a:spcBef>
              <a:spcAft>
                <a:spcPct val="0"/>
              </a:spcAft>
              <a:buClrTx/>
              <a:buSzTx/>
              <a:buFontTx/>
              <a:buNone/>
              <a:tabLst/>
              <a:defRPr/>
            </a:pPr>
            <a:endParaRPr lang="en-GB"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GB" baseline="0" dirty="0" smtClean="0"/>
              <a:t>	Supporting Employee’s through the process</a:t>
            </a:r>
          </a:p>
          <a:p>
            <a:pPr marL="0" marR="0" indent="0" algn="l" defTabSz="914400" rtl="0" eaLnBrk="1" fontAlgn="base" latinLnBrk="0" hangingPunct="1">
              <a:lnSpc>
                <a:spcPct val="100000"/>
              </a:lnSpc>
              <a:spcBef>
                <a:spcPct val="0"/>
              </a:spcBef>
              <a:spcAft>
                <a:spcPct val="0"/>
              </a:spcAft>
              <a:buClrTx/>
              <a:buSzTx/>
              <a:buFontTx/>
              <a:buNone/>
              <a:tabLst/>
              <a:defRPr/>
            </a:pPr>
            <a:r>
              <a:rPr lang="en-GB" baseline="0" dirty="0" smtClean="0"/>
              <a:t>	As a recruiting manager, look at redeployees first for any vacancies that you have and give them a fair trial with agreed objectives</a:t>
            </a:r>
          </a:p>
          <a:p>
            <a:pPr marL="0" marR="0" indent="0" algn="l" defTabSz="914400" rtl="0" eaLnBrk="1" fontAlgn="base" latinLnBrk="0" hangingPunct="1">
              <a:lnSpc>
                <a:spcPct val="100000"/>
              </a:lnSpc>
              <a:spcBef>
                <a:spcPct val="0"/>
              </a:spcBef>
              <a:spcAft>
                <a:spcPct val="0"/>
              </a:spcAft>
              <a:buClrTx/>
              <a:buSzTx/>
              <a:buFontTx/>
              <a:buNone/>
              <a:tabLst/>
              <a:defRPr/>
            </a:pPr>
            <a:r>
              <a:rPr lang="en-GB" baseline="0" dirty="0" smtClean="0"/>
              <a:t>	Ensure you keep comprehensive notes of the actions that you have taken to support or reject a redeployee from posts</a:t>
            </a:r>
          </a:p>
          <a:p>
            <a:pPr marL="0" marR="0" indent="0" algn="l" defTabSz="914400" rtl="0" eaLnBrk="1" fontAlgn="base" latinLnBrk="0" hangingPunct="1">
              <a:lnSpc>
                <a:spcPct val="100000"/>
              </a:lnSpc>
              <a:spcBef>
                <a:spcPct val="0"/>
              </a:spcBef>
              <a:spcAft>
                <a:spcPct val="0"/>
              </a:spcAft>
              <a:buClrTx/>
              <a:buSzTx/>
              <a:buFontTx/>
              <a:buNone/>
              <a:tabLst/>
              <a:defRPr/>
            </a:pPr>
            <a:endParaRPr lang="en-GB" baseline="0"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1002873-DACE-44D4-9901-CFBE3F158001}" type="slidenum">
              <a:rPr lang="en-GB" smtClean="0"/>
              <a:pPr>
                <a:defRPr/>
              </a:pPr>
              <a:t>26</a:t>
            </a:fld>
            <a:endParaRPr lang="en-GB"/>
          </a:p>
        </p:txBody>
      </p:sp>
    </p:spTree>
    <p:extLst>
      <p:ext uri="{BB962C8B-B14F-4D97-AF65-F5344CB8AC3E}">
        <p14:creationId xmlns:p14="http://schemas.microsoft.com/office/powerpoint/2010/main" val="34818773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Slide Number Placeholder 3"/>
          <p:cNvSpPr>
            <a:spLocks noGrp="1"/>
          </p:cNvSpPr>
          <p:nvPr>
            <p:ph type="sldNum" sz="quarter" idx="5"/>
          </p:nvPr>
        </p:nvSpPr>
        <p:spPr/>
        <p:txBody>
          <a:bodyPr/>
          <a:lstStyle/>
          <a:p>
            <a:pPr>
              <a:defRPr/>
            </a:pPr>
            <a:fld id="{C9E261FE-0D4D-478B-B29B-68859E3DEA2F}" type="slidenum">
              <a:rPr lang="en-GB" smtClean="0"/>
              <a:pPr>
                <a:defRPr/>
              </a:pPr>
              <a:t>27</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the key to redeployment. It is all about finding staff who have been</a:t>
            </a:r>
            <a:r>
              <a:rPr lang="en-GB" baseline="0" dirty="0" smtClean="0"/>
              <a:t> displaced from their current role and finding them a suitable alternative position in the organisation, thereby mitigating the need to make them redundant.</a:t>
            </a:r>
          </a:p>
          <a:p>
            <a:endParaRPr lang="en-GB" baseline="0" dirty="0" smtClean="0"/>
          </a:p>
          <a:p>
            <a:r>
              <a:rPr lang="en-GB" baseline="0" dirty="0" smtClean="0"/>
              <a:t>If you think about it logically, why would we let someone leave the organisation, that we have more than likely invested in, who more than likely has the skills and experience to move to another part of the organisation that is short of manpower?</a:t>
            </a:r>
          </a:p>
        </p:txBody>
      </p:sp>
      <p:sp>
        <p:nvSpPr>
          <p:cNvPr id="4" name="Slide Number Placeholder 3"/>
          <p:cNvSpPr>
            <a:spLocks noGrp="1"/>
          </p:cNvSpPr>
          <p:nvPr>
            <p:ph type="sldNum" sz="quarter" idx="10"/>
          </p:nvPr>
        </p:nvSpPr>
        <p:spPr/>
        <p:txBody>
          <a:bodyPr/>
          <a:lstStyle/>
          <a:p>
            <a:pPr>
              <a:defRPr/>
            </a:pPr>
            <a:fld id="{F1002873-DACE-44D4-9901-CFBE3F158001}" type="slidenum">
              <a:rPr lang="en-GB" smtClean="0"/>
              <a:pPr>
                <a:defRPr/>
              </a:pPr>
              <a:t>3</a:t>
            </a:fld>
            <a:endParaRPr lang="en-GB"/>
          </a:p>
        </p:txBody>
      </p:sp>
    </p:spTree>
    <p:extLst>
      <p:ext uri="{BB962C8B-B14F-4D97-AF65-F5344CB8AC3E}">
        <p14:creationId xmlns:p14="http://schemas.microsoft.com/office/powerpoint/2010/main" val="77751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pPr marL="228600" indent="-228600">
              <a:buAutoNum type="arabicPeriod"/>
            </a:pPr>
            <a:r>
              <a:rPr lang="en-GB" baseline="0" dirty="0" smtClean="0"/>
              <a:t>Organisational Change – In the current climate, the organisation is being asked to look at alternative work models and equipment and become more lean. Funding from CCG also has a major impact on the service we provide.</a:t>
            </a:r>
          </a:p>
          <a:p>
            <a:pPr marL="228600" indent="-228600">
              <a:buAutoNum type="arabicPeriod"/>
            </a:pPr>
            <a:r>
              <a:rPr lang="en-GB" baseline="0" dirty="0" smtClean="0"/>
              <a:t>Performance Management – You would use this as a supportive tool, ultimately staff who are no longer able to fulfil their current role may be required to be placed on redeployment.</a:t>
            </a:r>
          </a:p>
          <a:p>
            <a:pPr marL="228600" indent="-228600">
              <a:buAutoNum type="arabicPeriod"/>
            </a:pPr>
            <a:r>
              <a:rPr lang="en-GB" baseline="0" dirty="0" smtClean="0"/>
              <a:t>Ill Health – Again, staff whose health has deteriorated which has impacted on them being able to fulfil their current role</a:t>
            </a:r>
          </a:p>
          <a:p>
            <a:pPr marL="228600" indent="-228600">
              <a:buAutoNum type="arabicPeriod"/>
            </a:pPr>
            <a:endParaRPr lang="en-GB" baseline="0" dirty="0" smtClean="0"/>
          </a:p>
          <a:p>
            <a:pPr marL="228600" indent="-228600">
              <a:buAutoNum type="arabicPeriod"/>
            </a:pPr>
            <a:r>
              <a:rPr lang="en-GB" baseline="0" dirty="0" smtClean="0"/>
              <a:t>Please note that there are individual policies for each of these elements, with processes to follow</a:t>
            </a:r>
          </a:p>
          <a:p>
            <a:pPr marL="0" indent="0">
              <a:buNone/>
            </a:pPr>
            <a:endParaRPr lang="en-GB" dirty="0" smtClean="0"/>
          </a:p>
          <a:p>
            <a:pPr marL="0" indent="0">
              <a:buNone/>
            </a:pPr>
            <a:endParaRPr lang="en-GB" dirty="0" smtClean="0"/>
          </a:p>
          <a:p>
            <a:pPr marL="0" indent="0">
              <a:buNone/>
            </a:pPr>
            <a:r>
              <a:rPr lang="en-GB" dirty="0" smtClean="0"/>
              <a:t>It is important</a:t>
            </a:r>
            <a:r>
              <a:rPr lang="en-GB" baseline="0" dirty="0" smtClean="0"/>
              <a:t> to understand that each of the processes mentioned, do have their own individual policy and process that MUST be followed, but ultimately link to the redeployment process.</a:t>
            </a:r>
            <a:endParaRPr lang="en-GB" dirty="0" smtClean="0"/>
          </a:p>
          <a:p>
            <a:endParaRPr lang="en-GB" baseline="0" dirty="0" smtClean="0"/>
          </a:p>
        </p:txBody>
      </p:sp>
      <p:sp>
        <p:nvSpPr>
          <p:cNvPr id="4" name="Slide Number Placeholder 3"/>
          <p:cNvSpPr>
            <a:spLocks noGrp="1"/>
          </p:cNvSpPr>
          <p:nvPr>
            <p:ph type="sldNum" sz="quarter" idx="10"/>
          </p:nvPr>
        </p:nvSpPr>
        <p:spPr/>
        <p:txBody>
          <a:bodyPr/>
          <a:lstStyle/>
          <a:p>
            <a:pPr>
              <a:defRPr/>
            </a:pPr>
            <a:fld id="{F1002873-DACE-44D4-9901-CFBE3F158001}" type="slidenum">
              <a:rPr lang="en-GB" smtClean="0"/>
              <a:pPr>
                <a:defRPr/>
              </a:pPr>
              <a:t>4</a:t>
            </a:fld>
            <a:endParaRPr lang="en-GB"/>
          </a:p>
        </p:txBody>
      </p:sp>
    </p:spTree>
    <p:extLst>
      <p:ext uri="{BB962C8B-B14F-4D97-AF65-F5344CB8AC3E}">
        <p14:creationId xmlns:p14="http://schemas.microsoft.com/office/powerpoint/2010/main" val="777511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self-explanatory, but relies heavily on all four elements working together. If one element of this does not wholeheartedly support the process, then it isn’t going to work!</a:t>
            </a:r>
          </a:p>
          <a:p>
            <a:endParaRPr lang="en-GB" dirty="0" smtClean="0"/>
          </a:p>
          <a:p>
            <a:r>
              <a:rPr lang="en-GB" b="1" dirty="0" smtClean="0"/>
              <a:t>Line Manager – Perception that once on redeployment that it is no longer their responsibility</a:t>
            </a:r>
          </a:p>
          <a:p>
            <a:r>
              <a:rPr lang="en-GB" b="1" dirty="0" smtClean="0"/>
              <a:t>(In some circumstances e.g. Grievance against</a:t>
            </a:r>
            <a:r>
              <a:rPr lang="en-GB" b="1" baseline="0" dirty="0" smtClean="0"/>
              <a:t> Line Manager, it may be necessary to allocate an alternative manager to support/manage the individual through this process)</a:t>
            </a:r>
            <a:endParaRPr lang="en-GB" b="1" dirty="0" smtClean="0"/>
          </a:p>
          <a:p>
            <a:endParaRPr lang="en-GB" dirty="0" smtClean="0"/>
          </a:p>
          <a:p>
            <a:r>
              <a:rPr lang="en-GB" dirty="0" smtClean="0"/>
              <a:t>Recruiting</a:t>
            </a:r>
            <a:r>
              <a:rPr lang="en-GB" baseline="0" dirty="0" smtClean="0"/>
              <a:t> Manager – Need to ensure robust induction plan, 1 to 1 weekly meetings and training</a:t>
            </a:r>
          </a:p>
          <a:p>
            <a:endParaRPr lang="en-GB" baseline="0" dirty="0" smtClean="0"/>
          </a:p>
          <a:p>
            <a:r>
              <a:rPr lang="en-GB" baseline="0" dirty="0" smtClean="0"/>
              <a:t>HR – Perception is that it is ultimately our role to support all parties through a fair and robust process</a:t>
            </a:r>
          </a:p>
          <a:p>
            <a:endParaRPr lang="en-GB" baseline="0" dirty="0" smtClean="0"/>
          </a:p>
          <a:p>
            <a:r>
              <a:rPr lang="en-GB" baseline="0" dirty="0" smtClean="0"/>
              <a:t>Individual – They do not always take ownership as they are in a negative place “Why Me?”, “Why Should I?” but they do have responsibility to actively engage and be proactive</a:t>
            </a:r>
            <a:endParaRPr lang="en-GB" dirty="0"/>
          </a:p>
        </p:txBody>
      </p:sp>
      <p:sp>
        <p:nvSpPr>
          <p:cNvPr id="4" name="Slide Number Placeholder 3"/>
          <p:cNvSpPr>
            <a:spLocks noGrp="1"/>
          </p:cNvSpPr>
          <p:nvPr>
            <p:ph type="sldNum" sz="quarter" idx="10"/>
          </p:nvPr>
        </p:nvSpPr>
        <p:spPr/>
        <p:txBody>
          <a:bodyPr/>
          <a:lstStyle/>
          <a:p>
            <a:pPr>
              <a:defRPr/>
            </a:pPr>
            <a:fld id="{F1002873-DACE-44D4-9901-CFBE3F158001}" type="slidenum">
              <a:rPr lang="en-GB" smtClean="0"/>
              <a:pPr>
                <a:defRPr/>
              </a:pPr>
              <a:t>5</a:t>
            </a:fld>
            <a:endParaRPr lang="en-GB"/>
          </a:p>
        </p:txBody>
      </p:sp>
    </p:spTree>
    <p:extLst>
      <p:ext uri="{BB962C8B-B14F-4D97-AF65-F5344CB8AC3E}">
        <p14:creationId xmlns:p14="http://schemas.microsoft.com/office/powerpoint/2010/main" val="777511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HR are the link between all parties in this process and are there to support not only Managers, but the individual or individuals at risk. They will:</a:t>
            </a:r>
          </a:p>
          <a:p>
            <a:endParaRPr lang="en-GB"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Maintaining an up to date Trust Redeployment or ‘At Risk’ Register (Redeployment Register) </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Making employees on the Redeployment Register aware of suitable vacancies, where requested advising on interview preparation and arranging preferential interviews / matching meetings as appropriate </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Ensuring that those on the Redeployment Register are given first priority for advertised jobs (See Section 3.2) </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Where requested, providing relevant support to candidates in the use of NHS Jobs and in completing applications </a:t>
            </a:r>
            <a:r>
              <a:rPr lang="en-GB" sz="1200" b="1" i="0" u="none" strike="noStrike" kern="1200" baseline="0" dirty="0" smtClean="0">
                <a:solidFill>
                  <a:schemeClr val="tx1"/>
                </a:solidFill>
                <a:latin typeface="+mn-lt"/>
                <a:ea typeface="+mn-ea"/>
                <a:cs typeface="+mn-cs"/>
              </a:rPr>
              <a:t>(Recruitment Dept.)</a:t>
            </a:r>
            <a:endParaRPr lang="en-GB"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Confirming offers of suitable work trials and redeployment </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Discussing with the Substantive Manager or Exporting Manager at the end of the redeployment period if no suitable posts have been found and what, if any, posts have been identified as suitable during the process and the actions taken </a:t>
            </a:r>
          </a:p>
          <a:p>
            <a:pPr marL="0" indent="0">
              <a:buFont typeface="Arial" panose="020B0604020202020204" pitchFamily="34" charset="0"/>
              <a:buNone/>
            </a:pPr>
            <a:r>
              <a:rPr lang="en-GB" sz="1200" b="0" i="0" u="none" strike="noStrike" kern="1200" baseline="0" dirty="0" smtClean="0">
                <a:solidFill>
                  <a:schemeClr val="tx1"/>
                </a:solidFill>
                <a:latin typeface="+mn-lt"/>
                <a:ea typeface="+mn-ea"/>
                <a:cs typeface="+mn-cs"/>
              </a:rPr>
              <a:t>	</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pPr>
              <a:defRPr/>
            </a:pPr>
            <a:fld id="{F1002873-DACE-44D4-9901-CFBE3F158001}" type="slidenum">
              <a:rPr lang="en-GB" smtClean="0"/>
              <a:pPr>
                <a:defRPr/>
              </a:pPr>
              <a:t>6</a:t>
            </a:fld>
            <a:endParaRPr lang="en-GB"/>
          </a:p>
        </p:txBody>
      </p:sp>
    </p:spTree>
    <p:extLst>
      <p:ext uri="{BB962C8B-B14F-4D97-AF65-F5344CB8AC3E}">
        <p14:creationId xmlns:p14="http://schemas.microsoft.com/office/powerpoint/2010/main" val="777511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really important that as a Line Manager or nominated manager you oversee the redeployment process until redeployment has been achieved or the individual has left the Trust.  You need to see the whole redeployment process through from start to finish, irrespective of your own demands – remember, you are dealing with an individual who has potentially lost their job. So, how can you help:</a:t>
            </a:r>
          </a:p>
          <a:p>
            <a:endParaRPr lang="en-GB" dirty="0" smtClean="0"/>
          </a:p>
          <a:p>
            <a:r>
              <a:rPr lang="en-GB" dirty="0" smtClean="0"/>
              <a:t>• Ensure a full assessment of the skills, experience and availability of the affected employee (s) to work, so that an appropriate match with current vacancies can be made via an Aspirational Interview. (We will go through this</a:t>
            </a:r>
            <a:r>
              <a:rPr lang="en-GB" baseline="0" dirty="0" smtClean="0"/>
              <a:t> in more detail at the end</a:t>
            </a:r>
            <a:r>
              <a:rPr lang="en-GB" dirty="0" smtClean="0"/>
              <a:t>)</a:t>
            </a:r>
          </a:p>
          <a:p>
            <a:r>
              <a:rPr lang="en-GB" dirty="0" smtClean="0"/>
              <a:t>• Agree contact arrangements with the affected employee and support them in their search</a:t>
            </a:r>
          </a:p>
          <a:p>
            <a:r>
              <a:rPr lang="en-GB" dirty="0" smtClean="0"/>
              <a:t>• Advise their HR representative what </a:t>
            </a:r>
            <a:r>
              <a:rPr lang="en-GB" u="sng" dirty="0" smtClean="0"/>
              <a:t>suitable alternative </a:t>
            </a:r>
            <a:r>
              <a:rPr lang="en-GB" dirty="0" smtClean="0"/>
              <a:t>duties or </a:t>
            </a:r>
            <a:r>
              <a:rPr lang="en-GB" u="sng" dirty="0" smtClean="0"/>
              <a:t>reasonable adjustments </a:t>
            </a:r>
            <a:r>
              <a:rPr lang="en-GB" dirty="0" smtClean="0"/>
              <a:t>are required, as advised by Occupational Health (if redeployment is a result of ill health or disability)</a:t>
            </a:r>
          </a:p>
          <a:p>
            <a:r>
              <a:rPr lang="en-GB" dirty="0" smtClean="0"/>
              <a:t>• Act as sponsor and referee for the employee they wish to have redeployed, liaising with the potential recruiting manager as required</a:t>
            </a:r>
          </a:p>
          <a:p>
            <a:r>
              <a:rPr lang="en-GB" dirty="0" smtClean="0"/>
              <a:t>• Bring any suitable alternative opportunities to the attention of the employee</a:t>
            </a:r>
          </a:p>
          <a:p>
            <a:r>
              <a:rPr lang="en-GB" dirty="0" smtClean="0"/>
              <a:t>• Maintain regular contact with staff who are temporarily redeployed</a:t>
            </a:r>
          </a:p>
          <a:p>
            <a:r>
              <a:rPr lang="en-GB" dirty="0" smtClean="0"/>
              <a:t>• Meet staff on a regular basis where they are in receipt of pay protection, to review progress towards finding a post at the old grade.</a:t>
            </a:r>
          </a:p>
          <a:p>
            <a:endParaRPr lang="en-GB" dirty="0" smtClean="0"/>
          </a:p>
        </p:txBody>
      </p:sp>
      <p:sp>
        <p:nvSpPr>
          <p:cNvPr id="4" name="Slide Number Placeholder 3"/>
          <p:cNvSpPr>
            <a:spLocks noGrp="1"/>
          </p:cNvSpPr>
          <p:nvPr>
            <p:ph type="sldNum" sz="quarter" idx="10"/>
          </p:nvPr>
        </p:nvSpPr>
        <p:spPr/>
        <p:txBody>
          <a:bodyPr/>
          <a:lstStyle/>
          <a:p>
            <a:pPr>
              <a:defRPr/>
            </a:pPr>
            <a:fld id="{F1002873-DACE-44D4-9901-CFBE3F158001}" type="slidenum">
              <a:rPr lang="en-GB" smtClean="0"/>
              <a:pPr>
                <a:defRPr/>
              </a:pPr>
              <a:t>7</a:t>
            </a:fld>
            <a:endParaRPr lang="en-GB"/>
          </a:p>
        </p:txBody>
      </p:sp>
    </p:spTree>
    <p:extLst>
      <p:ext uri="{BB962C8B-B14F-4D97-AF65-F5344CB8AC3E}">
        <p14:creationId xmlns:p14="http://schemas.microsoft.com/office/powerpoint/2010/main" val="4161353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z="1200" b="0" i="0" u="none" strike="noStrike" kern="1200" baseline="0" dirty="0" smtClean="0">
                <a:solidFill>
                  <a:schemeClr val="tx1"/>
                </a:solidFill>
                <a:latin typeface="+mn-lt"/>
                <a:ea typeface="+mn-ea"/>
                <a:cs typeface="+mn-cs"/>
              </a:rPr>
              <a:t>Key to all of this is the Individual and as such, the Individual must: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Be proactive in searching for suitable opportunities within the Trust and other accessible NHS organisations, recording their activity on a ‘Job Search Diary’ (See Appendix 2) </a:t>
            </a:r>
          </a:p>
          <a:p>
            <a:r>
              <a:rPr lang="en-GB" sz="1200" b="0" i="0" u="none" strike="noStrike" kern="1200" baseline="0" dirty="0" smtClean="0">
                <a:solidFill>
                  <a:schemeClr val="tx1"/>
                </a:solidFill>
                <a:latin typeface="+mn-lt"/>
                <a:ea typeface="+mn-ea"/>
                <a:cs typeface="+mn-cs"/>
              </a:rPr>
              <a:t>• Keeping their substantive line manager or nominated manager updated with posts they are considering </a:t>
            </a:r>
          </a:p>
          <a:p>
            <a:r>
              <a:rPr lang="en-GB" sz="1200" b="0" i="0" u="none" strike="noStrike" kern="1200" baseline="0" dirty="0" smtClean="0">
                <a:solidFill>
                  <a:schemeClr val="tx1"/>
                </a:solidFill>
                <a:latin typeface="+mn-lt"/>
                <a:ea typeface="+mn-ea"/>
                <a:cs typeface="+mn-cs"/>
              </a:rPr>
              <a:t>• Preparing applications in a timely manner seeking appropriate support if required and attend for interviews / matching meetings (or any other relevant selection activities) </a:t>
            </a:r>
          </a:p>
          <a:p>
            <a:pPr marL="171450" indent="-171450">
              <a:buFont typeface="Arial" panose="020B0604020202020204" pitchFamily="34" charset="0"/>
              <a:buChar char="•"/>
            </a:pPr>
            <a:r>
              <a:rPr lang="en-GB" sz="1200" dirty="0" smtClean="0"/>
              <a:t>Redeployment candidates will be required to meet the performance and attendance standards of the new position after a suitable period of induction and allowing for any </a:t>
            </a:r>
            <a:r>
              <a:rPr lang="en-GB" sz="1200" u="sng" dirty="0" smtClean="0"/>
              <a:t>reasonable adjustments </a:t>
            </a:r>
            <a:r>
              <a:rPr lang="en-GB" sz="1200" dirty="0" smtClean="0"/>
              <a:t>that have been agreed</a:t>
            </a:r>
          </a:p>
          <a:p>
            <a:pPr marL="171450" indent="-171450">
              <a:buFont typeface="Arial" panose="020B0604020202020204" pitchFamily="34" charset="0"/>
              <a:buChar char="•"/>
            </a:pPr>
            <a:endParaRPr lang="en-GB" sz="1200" b="0" i="0" u="none" strike="noStrike" kern="1200" baseline="0" dirty="0" smtClean="0">
              <a:solidFill>
                <a:schemeClr val="tx1"/>
              </a:solidFill>
              <a:latin typeface="+mn-lt"/>
              <a:ea typeface="+mn-ea"/>
              <a:cs typeface="+mn-cs"/>
            </a:endParaRPr>
          </a:p>
          <a:p>
            <a:pPr marL="0" indent="0">
              <a:buFont typeface="Arial" panose="020B0604020202020204" pitchFamily="34" charset="0"/>
              <a:buNone/>
            </a:pPr>
            <a:r>
              <a:rPr lang="en-GB" sz="1200" b="0" i="0" u="none" strike="noStrike" kern="1200" baseline="0" dirty="0" smtClean="0">
                <a:solidFill>
                  <a:schemeClr val="tx1"/>
                </a:solidFill>
                <a:latin typeface="+mn-lt"/>
                <a:ea typeface="+mn-ea"/>
                <a:cs typeface="+mn-cs"/>
              </a:rPr>
              <a:t>Remember, the individual will be going through all sorts of emotions, so it is really important that we treat them with Compassion and Care.</a:t>
            </a:r>
          </a:p>
          <a:p>
            <a:pPr>
              <a:spcBef>
                <a:spcPct val="0"/>
              </a:spcBef>
            </a:pP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GB" sz="1200" b="0" i="0" u="none" strike="noStrike" kern="1200" baseline="0" dirty="0" smtClean="0">
                <a:solidFill>
                  <a:schemeClr val="tx1"/>
                </a:solidFill>
                <a:latin typeface="+mn-lt"/>
                <a:ea typeface="+mn-ea"/>
                <a:cs typeface="+mn-cs"/>
              </a:rPr>
              <a:t>The individual will be going through all sorts of emotions, as alluded to earlier, </a:t>
            </a:r>
            <a:r>
              <a:rPr lang="en-GB" baseline="0" dirty="0" smtClean="0"/>
              <a:t>they may be in a negative place asking  “Why Me?”, “Why Should I?” It </a:t>
            </a:r>
            <a:r>
              <a:rPr lang="en-GB" sz="1200" b="0" i="0" u="none" strike="noStrike" kern="1200" baseline="0" dirty="0" smtClean="0">
                <a:solidFill>
                  <a:schemeClr val="tx1"/>
                </a:solidFill>
                <a:latin typeface="+mn-lt"/>
                <a:ea typeface="+mn-ea"/>
                <a:cs typeface="+mn-cs"/>
              </a:rPr>
              <a:t>is really important that we treat them with Compassion and Care.</a:t>
            </a:r>
          </a:p>
          <a:p>
            <a:pPr marL="0" marR="0" indent="0" algn="l" defTabSz="914400" rtl="0" eaLnBrk="1" fontAlgn="base" latinLnBrk="0" hangingPunct="1">
              <a:lnSpc>
                <a:spcPct val="100000"/>
              </a:lnSpc>
              <a:spcBef>
                <a:spcPct val="0"/>
              </a:spcBef>
              <a:spcAft>
                <a:spcPct val="0"/>
              </a:spcAft>
              <a:buClrTx/>
              <a:buSzTx/>
              <a:buFontTx/>
              <a:buNone/>
              <a:tabLst/>
              <a:defRPr/>
            </a:pPr>
            <a:endParaRPr lang="en-GB" sz="1200" b="0" i="0" u="none" strike="noStrike" kern="1200" baseline="0" dirty="0" smtClean="0">
              <a:solidFill>
                <a:schemeClr val="tx1"/>
              </a:solidFill>
              <a:latin typeface="+mn-lt"/>
              <a:ea typeface="+mn-ea"/>
              <a:cs typeface="+mn-cs"/>
            </a:endParaRPr>
          </a:p>
          <a:p>
            <a:pPr marL="171450" marR="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sz="1200" b="0" i="0" u="none" strike="noStrike" kern="1200" baseline="0" dirty="0" smtClean="0">
                <a:solidFill>
                  <a:schemeClr val="tx1"/>
                </a:solidFill>
                <a:latin typeface="+mn-lt"/>
                <a:ea typeface="+mn-ea"/>
                <a:cs typeface="+mn-cs"/>
              </a:rPr>
              <a:t>Support can be provided by a number of services available through the Trust:</a:t>
            </a:r>
          </a:p>
          <a:p>
            <a:pPr marL="171450" marR="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sz="1200" b="0" i="0" u="none" strike="noStrike" kern="1200" baseline="0" dirty="0" smtClean="0">
                <a:solidFill>
                  <a:schemeClr val="tx1"/>
                </a:solidFill>
                <a:latin typeface="+mn-lt"/>
                <a:ea typeface="+mn-ea"/>
                <a:cs typeface="+mn-cs"/>
              </a:rPr>
              <a:t>Occupational Health - counselling or CBT.</a:t>
            </a:r>
          </a:p>
          <a:p>
            <a:pPr marL="171450" marR="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sz="1200" b="0" i="0" u="none" strike="noStrike" kern="1200" baseline="0" dirty="0" smtClean="0">
                <a:solidFill>
                  <a:schemeClr val="tx1"/>
                </a:solidFill>
                <a:latin typeface="+mn-lt"/>
                <a:ea typeface="+mn-ea"/>
                <a:cs typeface="+mn-cs"/>
              </a:rPr>
              <a:t>Employee Assistance Programme – this offers a vast number of services from financial information, medical information, </a:t>
            </a:r>
            <a:r>
              <a:rPr lang="en-US" u="none" strike="noStrike" dirty="0" smtClean="0">
                <a:effectLst/>
              </a:rPr>
              <a:t>counselling available and all calls are answered by a qualified counsellor who will offer help and support in a professional, friendly and non-judgmental manner.  Stress &amp; anxiety.</a:t>
            </a:r>
          </a:p>
          <a:p>
            <a:pPr marL="171450" marR="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u="none" strike="noStrike" dirty="0" smtClean="0">
                <a:effectLst/>
              </a:rPr>
              <a:t>Union – if an employee is</a:t>
            </a:r>
            <a:r>
              <a:rPr lang="en-US" u="none" strike="noStrike" baseline="0" dirty="0" smtClean="0">
                <a:effectLst/>
              </a:rPr>
              <a:t> with a </a:t>
            </a:r>
            <a:r>
              <a:rPr lang="en-US" u="none" strike="noStrike" baseline="0" dirty="0" err="1" smtClean="0">
                <a:effectLst/>
              </a:rPr>
              <a:t>recognisable</a:t>
            </a:r>
            <a:r>
              <a:rPr lang="en-US" u="none" strike="noStrike" baseline="0" dirty="0" smtClean="0">
                <a:effectLst/>
              </a:rPr>
              <a:t> professional body then to engage with the Union from the very beginning will provide the employee with support.  Union will assist them with what is expected from the process and relevant risks.</a:t>
            </a:r>
            <a:endParaRPr lang="en-US" u="none" strike="noStrike" dirty="0" smtClean="0">
              <a:effectLst/>
            </a:endParaRPr>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E5FE73E3-9ED4-4781-B90C-C711284C80BD}" type="datetimeFigureOut">
              <a:rPr lang="en-US"/>
              <a:pPr>
                <a:defRPr/>
              </a:pPr>
              <a:t>1/15/2019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8090D00-039E-4EC7-952E-93F8CF18A6DF}"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EC6EC64-682D-468A-9BD2-33C17E8DEE33}" type="datetimeFigureOut">
              <a:rPr lang="en-US"/>
              <a:pPr>
                <a:defRPr/>
              </a:pPr>
              <a:t>1/15/2019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E86C25B-87C2-4A05-AAB5-4033C8CCC59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9591664-933B-47A1-9CC1-066DCF2B6889}" type="datetimeFigureOut">
              <a:rPr lang="en-US"/>
              <a:pPr>
                <a:defRPr/>
              </a:pPr>
              <a:t>1/15/2019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76D2D76-BA43-42E3-8B3E-D30C9AA3652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D74B78C-EE63-46AB-BBD0-92EED486A45D}" type="datetimeFigureOut">
              <a:rPr lang="en-US"/>
              <a:pPr>
                <a:defRPr/>
              </a:pPr>
              <a:t>1/15/2019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70D19DE-0486-421C-8029-6F05535FBAD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062E259-C595-4F2C-92A3-6C1F717ECBD9}" type="datetimeFigureOut">
              <a:rPr lang="en-US"/>
              <a:pPr>
                <a:defRPr/>
              </a:pPr>
              <a:t>1/15/2019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0BD4DBB-5B82-4748-A814-C39F796F588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CE145755-C89A-43CB-8E00-1D9C82D6BC39}" type="datetimeFigureOut">
              <a:rPr lang="en-US"/>
              <a:pPr>
                <a:defRPr/>
              </a:pPr>
              <a:t>1/15/2019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92B2440-3A3B-421F-AC37-782A68B8749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918970C0-039C-46D3-BBD7-CFF1BD9247B8}" type="datetimeFigureOut">
              <a:rPr lang="en-US"/>
              <a:pPr>
                <a:defRPr/>
              </a:pPr>
              <a:t>1/15/2019</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DF3C536-B27B-40D6-BDA4-991212B7EAF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E47A1597-411F-4B89-92AD-53903975DEE9}" type="datetimeFigureOut">
              <a:rPr lang="en-US"/>
              <a:pPr>
                <a:defRPr/>
              </a:pPr>
              <a:t>1/15/2019</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EE5D918E-C2F7-4DFE-B05C-17387D0EDA4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C43987-C893-4DA2-B18C-8AD05BE9452E}" type="datetimeFigureOut">
              <a:rPr lang="en-US"/>
              <a:pPr>
                <a:defRPr/>
              </a:pPr>
              <a:t>1/15/2019</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A96C7A5-4D95-4B46-BAC6-F7EAD54B11B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C96F1B-7468-49C7-A40A-041CDE4CC079}" type="datetimeFigureOut">
              <a:rPr lang="en-US"/>
              <a:pPr>
                <a:defRPr/>
              </a:pPr>
              <a:t>1/15/2019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36DD187-3A10-4EC2-B84A-BB8FECFE96E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E889285-EF7C-4138-9BA4-63525621ACC5}" type="datetimeFigureOut">
              <a:rPr lang="en-US"/>
              <a:pPr>
                <a:defRPr/>
              </a:pPr>
              <a:t>1/15/2019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B98302D-C898-404A-85A7-ED64F7ADF33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D535636-470F-4829-B961-F5E087915966}" type="datetimeFigureOut">
              <a:rPr lang="en-US"/>
              <a:pPr>
                <a:defRPr/>
              </a:pPr>
              <a:t>1/15/2019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6389ACE-1F0E-4A60-8E8E-A23280AFC11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4" name="Title 9"/>
          <p:cNvSpPr>
            <a:spLocks noGrp="1"/>
          </p:cNvSpPr>
          <p:nvPr>
            <p:ph type="ctrTitle"/>
          </p:nvPr>
        </p:nvSpPr>
        <p:spPr>
          <a:xfrm>
            <a:off x="714348" y="1484784"/>
            <a:ext cx="7772400" cy="3528392"/>
          </a:xfrm>
        </p:spPr>
        <p:txBody>
          <a:bodyPr/>
          <a:lstStyle/>
          <a:p>
            <a:r>
              <a:rPr lang="en-GB" sz="3600" b="1" dirty="0" smtClean="0">
                <a:solidFill>
                  <a:srgbClr val="0070C0"/>
                </a:solidFill>
                <a:latin typeface="Arial" charset="0"/>
                <a:cs typeface="Arial" charset="0"/>
              </a:rPr>
              <a:t/>
            </a:r>
            <a:br>
              <a:rPr lang="en-GB" sz="3600" b="1" dirty="0" smtClean="0">
                <a:solidFill>
                  <a:srgbClr val="0070C0"/>
                </a:solidFill>
                <a:latin typeface="Arial" charset="0"/>
                <a:cs typeface="Arial" charset="0"/>
              </a:rPr>
            </a:br>
            <a:r>
              <a:rPr lang="en-GB" sz="3600" b="1" dirty="0" smtClean="0">
                <a:solidFill>
                  <a:srgbClr val="0070C0"/>
                </a:solidFill>
                <a:latin typeface="Arial" charset="0"/>
                <a:cs typeface="Arial" charset="0"/>
              </a:rPr>
              <a:t>Redeployment Process</a:t>
            </a:r>
            <a:br>
              <a:rPr lang="en-GB" sz="3600" b="1" dirty="0" smtClean="0">
                <a:solidFill>
                  <a:srgbClr val="0070C0"/>
                </a:solidFill>
                <a:latin typeface="Arial" charset="0"/>
                <a:cs typeface="Arial" charset="0"/>
              </a:rPr>
            </a:br>
            <a:r>
              <a:rPr lang="en-GB" sz="3600" b="1" dirty="0">
                <a:solidFill>
                  <a:srgbClr val="0070C0"/>
                </a:solidFill>
                <a:latin typeface="Arial" charset="0"/>
                <a:cs typeface="Arial" charset="0"/>
              </a:rPr>
              <a:t/>
            </a:r>
            <a:br>
              <a:rPr lang="en-GB" sz="3600" b="1" dirty="0">
                <a:solidFill>
                  <a:srgbClr val="0070C0"/>
                </a:solidFill>
                <a:latin typeface="Arial" charset="0"/>
                <a:cs typeface="Arial" charset="0"/>
              </a:rPr>
            </a:br>
            <a:r>
              <a:rPr lang="en-GB" sz="3600" b="1" dirty="0" smtClean="0">
                <a:solidFill>
                  <a:srgbClr val="0070C0"/>
                </a:solidFill>
                <a:latin typeface="Arial" charset="0"/>
                <a:cs typeface="Arial" charset="0"/>
              </a:rPr>
              <a:t/>
            </a:r>
            <a:br>
              <a:rPr lang="en-GB" sz="3600" b="1" dirty="0" smtClean="0">
                <a:solidFill>
                  <a:srgbClr val="0070C0"/>
                </a:solidFill>
                <a:latin typeface="Arial" charset="0"/>
                <a:cs typeface="Arial" charset="0"/>
              </a:rPr>
            </a:br>
            <a:r>
              <a:rPr lang="en-GB" sz="3600" b="1" dirty="0" smtClean="0">
                <a:solidFill>
                  <a:srgbClr val="0070C0"/>
                </a:solidFill>
                <a:latin typeface="Arial" charset="0"/>
                <a:cs typeface="Arial" charset="0"/>
              </a:rPr>
              <a:t> Guidance for Exporting Managers </a:t>
            </a:r>
            <a:br>
              <a:rPr lang="en-GB" sz="3600" b="1" dirty="0" smtClean="0">
                <a:solidFill>
                  <a:srgbClr val="0070C0"/>
                </a:solidFill>
                <a:latin typeface="Arial" charset="0"/>
                <a:cs typeface="Arial" charset="0"/>
              </a:rPr>
            </a:br>
            <a:r>
              <a:rPr lang="en-GB" sz="3600" b="1" dirty="0" smtClean="0">
                <a:solidFill>
                  <a:srgbClr val="0070C0"/>
                </a:solidFill>
                <a:latin typeface="Arial" charset="0"/>
                <a:cs typeface="Arial" charset="0"/>
              </a:rPr>
              <a:t>and Supervisors</a:t>
            </a:r>
            <a:br>
              <a:rPr lang="en-GB" sz="3600" b="1" dirty="0" smtClean="0">
                <a:solidFill>
                  <a:srgbClr val="0070C0"/>
                </a:solidFill>
                <a:latin typeface="Arial" charset="0"/>
                <a:cs typeface="Arial" charset="0"/>
              </a:rPr>
            </a:br>
            <a:r>
              <a:rPr lang="en-GB" sz="3600" b="1" dirty="0">
                <a:solidFill>
                  <a:srgbClr val="0070C0"/>
                </a:solidFill>
                <a:latin typeface="Arial" charset="0"/>
                <a:cs typeface="Arial" charset="0"/>
              </a:rPr>
              <a:t/>
            </a:r>
            <a:br>
              <a:rPr lang="en-GB" sz="3600" b="1" dirty="0">
                <a:solidFill>
                  <a:srgbClr val="0070C0"/>
                </a:solidFill>
                <a:latin typeface="Arial" charset="0"/>
                <a:cs typeface="Arial" charset="0"/>
              </a:rPr>
            </a:br>
            <a:endParaRPr lang="en-GB" sz="3600" b="1" dirty="0" smtClean="0">
              <a:solidFill>
                <a:srgbClr val="0070C0"/>
              </a:solidFill>
              <a:latin typeface="Arial" charset="0"/>
              <a:cs typeface="Arial" charset="0"/>
            </a:endParaRPr>
          </a:p>
        </p:txBody>
      </p:sp>
      <p:pic>
        <p:nvPicPr>
          <p:cNvPr id="14338"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14339" name="Picture 4" descr="Blackpool%20Teaching%20Col[1]"/>
          <p:cNvPicPr>
            <a:picLocks noChangeAspect="1" noChangeArrowheads="1"/>
          </p:cNvPicPr>
          <p:nvPr/>
        </p:nvPicPr>
        <p:blipFill>
          <a:blip r:embed="rId4" cstate="print"/>
          <a:srcRect/>
          <a:stretch>
            <a:fillRect/>
          </a:stretch>
        </p:blipFill>
        <p:spPr bwMode="auto">
          <a:xfrm>
            <a:off x="6300192" y="571500"/>
            <a:ext cx="2629471" cy="913284"/>
          </a:xfrm>
          <a:prstGeom prst="rect">
            <a:avLst/>
          </a:prstGeom>
          <a:noFill/>
          <a:ln w="9525" algn="in">
            <a:noFill/>
            <a:miter lim="800000"/>
            <a:headEnd/>
            <a:tailEnd/>
          </a:ln>
        </p:spPr>
      </p:pic>
      <p:sp>
        <p:nvSpPr>
          <p:cNvPr id="14340"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14341"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14342"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14343"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084168" y="571500"/>
            <a:ext cx="2874095"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428596" y="1246188"/>
            <a:ext cx="8229600" cy="825482"/>
          </a:xfrm>
        </p:spPr>
        <p:txBody>
          <a:bodyPr/>
          <a:lstStyle/>
          <a:p>
            <a:r>
              <a:rPr lang="en-GB" sz="3200" b="1" dirty="0" smtClean="0">
                <a:solidFill>
                  <a:srgbClr val="0070C0"/>
                </a:solidFill>
                <a:latin typeface="Arial" panose="020B0604020202020204" pitchFamily="34" charset="0"/>
                <a:cs typeface="Arial" panose="020B0604020202020204" pitchFamily="34" charset="0"/>
              </a:rPr>
              <a:t>5. The Principles of the Process</a:t>
            </a:r>
          </a:p>
        </p:txBody>
      </p:sp>
      <p:sp>
        <p:nvSpPr>
          <p:cNvPr id="11" name="Rectangle 3"/>
          <p:cNvSpPr>
            <a:spLocks noGrp="1" noChangeArrowheads="1"/>
          </p:cNvSpPr>
          <p:nvPr>
            <p:ph idx="1"/>
          </p:nvPr>
        </p:nvSpPr>
        <p:spPr>
          <a:xfrm>
            <a:off x="500034" y="1928802"/>
            <a:ext cx="8229600" cy="4524534"/>
          </a:xfrm>
        </p:spPr>
        <p:txBody>
          <a:bodyPr/>
          <a:lstStyle/>
          <a:p>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responsibility for ensuring successful redeployment rests with </a:t>
            </a:r>
            <a:r>
              <a:rPr lang="en-GB" sz="2000" b="1" dirty="0">
                <a:latin typeface="Arial" panose="020B0604020202020204" pitchFamily="34" charset="0"/>
                <a:cs typeface="Arial" panose="020B0604020202020204" pitchFamily="34" charset="0"/>
              </a:rPr>
              <a:t>all parties</a:t>
            </a:r>
            <a:r>
              <a:rPr lang="en-GB" sz="2000" dirty="0">
                <a:latin typeface="Arial" panose="020B0604020202020204" pitchFamily="34" charset="0"/>
                <a:cs typeface="Arial" panose="020B0604020202020204" pitchFamily="34" charset="0"/>
              </a:rPr>
              <a:t>. </a:t>
            </a:r>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Costs - e.g</a:t>
            </a:r>
            <a:r>
              <a:rPr lang="en-GB" sz="2000" dirty="0">
                <a:latin typeface="Arial" panose="020B0604020202020204" pitchFamily="34" charset="0"/>
                <a:cs typeface="Arial" panose="020B0604020202020204" pitchFamily="34" charset="0"/>
              </a:rPr>
              <a:t>. pay protection, new training etc. will be borne by the Exporting department </a:t>
            </a:r>
          </a:p>
          <a:p>
            <a:r>
              <a:rPr lang="en-GB" sz="2000" dirty="0" smtClean="0">
                <a:latin typeface="Arial" panose="020B0604020202020204" pitchFamily="34" charset="0"/>
                <a:cs typeface="Arial" panose="020B0604020202020204" pitchFamily="34" charset="0"/>
              </a:rPr>
              <a:t>Suitable alternative vacancies - preferential </a:t>
            </a:r>
            <a:r>
              <a:rPr lang="en-GB" sz="2000" dirty="0">
                <a:latin typeface="Arial" panose="020B0604020202020204" pitchFamily="34" charset="0"/>
                <a:cs typeface="Arial" panose="020B0604020202020204" pitchFamily="34" charset="0"/>
              </a:rPr>
              <a:t>interview status to the candidate </a:t>
            </a:r>
          </a:p>
          <a:p>
            <a:r>
              <a:rPr lang="en-GB" sz="2000" dirty="0" smtClean="0">
                <a:latin typeface="Arial" panose="020B0604020202020204" pitchFamily="34" charset="0"/>
                <a:cs typeface="Arial" panose="020B0604020202020204" pitchFamily="34" charset="0"/>
              </a:rPr>
              <a:t>Redeployee </a:t>
            </a:r>
            <a:r>
              <a:rPr lang="en-GB" sz="2000" dirty="0">
                <a:latin typeface="Arial" panose="020B0604020202020204" pitchFamily="34" charset="0"/>
                <a:cs typeface="Arial" panose="020B0604020202020204" pitchFamily="34" charset="0"/>
              </a:rPr>
              <a:t>will be granted a minimum of a 4 week work trial period. </a:t>
            </a:r>
          </a:p>
          <a:p>
            <a:r>
              <a:rPr lang="en-GB" sz="2000" dirty="0" smtClean="0">
                <a:latin typeface="Arial" panose="020B0604020202020204" pitchFamily="34" charset="0"/>
                <a:cs typeface="Arial" panose="020B0604020202020204" pitchFamily="34" charset="0"/>
              </a:rPr>
              <a:t>Ill Health / Disability - Managers </a:t>
            </a:r>
            <a:r>
              <a:rPr lang="en-GB" sz="2000" dirty="0">
                <a:latin typeface="Arial" panose="020B0604020202020204" pitchFamily="34" charset="0"/>
                <a:cs typeface="Arial" panose="020B0604020202020204" pitchFamily="34" charset="0"/>
              </a:rPr>
              <a:t>should take into </a:t>
            </a:r>
            <a:r>
              <a:rPr lang="en-GB" sz="2000" dirty="0" smtClean="0">
                <a:latin typeface="Arial" panose="020B0604020202020204" pitchFamily="34" charset="0"/>
                <a:cs typeface="Arial" panose="020B0604020202020204" pitchFamily="34" charset="0"/>
              </a:rPr>
              <a:t>account any reasonable adjustments. </a:t>
            </a:r>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Re-Organisation – Redeployees will </a:t>
            </a:r>
            <a:r>
              <a:rPr lang="en-GB" sz="2000" dirty="0">
                <a:latin typeface="Arial" panose="020B0604020202020204" pitchFamily="34" charset="0"/>
                <a:cs typeface="Arial" panose="020B0604020202020204" pitchFamily="34" charset="0"/>
              </a:rPr>
              <a:t>be expected to make themselves available for any short term or temporary </a:t>
            </a:r>
            <a:r>
              <a:rPr lang="en-GB" sz="2000" dirty="0" smtClean="0">
                <a:latin typeface="Arial" panose="020B0604020202020204" pitchFamily="34" charset="0"/>
                <a:cs typeface="Arial" panose="020B0604020202020204" pitchFamily="34" charset="0"/>
              </a:rPr>
              <a:t>posts. </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F</a:t>
            </a:r>
            <a:r>
              <a:rPr lang="en-GB" sz="2000" dirty="0" smtClean="0">
                <a:latin typeface="Arial" panose="020B0604020202020204" pitchFamily="34" charset="0"/>
                <a:cs typeface="Arial" panose="020B0604020202020204" pitchFamily="34" charset="0"/>
              </a:rPr>
              <a:t>orfeiture of rights to </a:t>
            </a:r>
            <a:r>
              <a:rPr lang="en-GB" sz="2000" dirty="0">
                <a:latin typeface="Arial" panose="020B0604020202020204" pitchFamily="34" charset="0"/>
                <a:cs typeface="Arial" panose="020B0604020202020204" pitchFamily="34" charset="0"/>
              </a:rPr>
              <a:t>redundancy pay or pay </a:t>
            </a:r>
            <a:r>
              <a:rPr lang="en-GB" sz="2000" dirty="0" smtClean="0">
                <a:latin typeface="Arial" panose="020B0604020202020204" pitchFamily="34" charset="0"/>
                <a:cs typeface="Arial" panose="020B0604020202020204" pitchFamily="34" charset="0"/>
              </a:rPr>
              <a:t>protection </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1800" dirty="0" smtClean="0"/>
          </a:p>
        </p:txBody>
      </p:sp>
    </p:spTree>
    <p:extLst>
      <p:ext uri="{BB962C8B-B14F-4D97-AF65-F5344CB8AC3E}">
        <p14:creationId xmlns:p14="http://schemas.microsoft.com/office/powerpoint/2010/main" val="2235183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012160" y="571500"/>
            <a:ext cx="2946103"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428596" y="1246188"/>
            <a:ext cx="8229600" cy="825481"/>
          </a:xfrm>
        </p:spPr>
        <p:txBody>
          <a:bodyPr/>
          <a:lstStyle/>
          <a:p>
            <a:pPr algn="l"/>
            <a:r>
              <a:rPr lang="en-GB" sz="3200" b="1" dirty="0" smtClean="0">
                <a:solidFill>
                  <a:srgbClr val="0070C0"/>
                </a:solidFill>
                <a:latin typeface="Arial" panose="020B0604020202020204" pitchFamily="34" charset="0"/>
                <a:cs typeface="Arial" panose="020B0604020202020204" pitchFamily="34" charset="0"/>
              </a:rPr>
              <a:t>The Process</a:t>
            </a:r>
          </a:p>
        </p:txBody>
      </p:sp>
      <p:sp>
        <p:nvSpPr>
          <p:cNvPr id="11" name="Rectangle 3"/>
          <p:cNvSpPr>
            <a:spLocks noGrp="1" noChangeArrowheads="1"/>
          </p:cNvSpPr>
          <p:nvPr>
            <p:ph idx="1"/>
          </p:nvPr>
        </p:nvSpPr>
        <p:spPr>
          <a:xfrm>
            <a:off x="500034" y="2276872"/>
            <a:ext cx="8229600" cy="3723896"/>
          </a:xfrm>
        </p:spPr>
        <p:txBody>
          <a:bodyPr/>
          <a:lstStyle/>
          <a:p>
            <a:r>
              <a:rPr lang="en-GB" sz="2400" dirty="0">
                <a:latin typeface="Arial" panose="020B0604020202020204" pitchFamily="34" charset="0"/>
                <a:cs typeface="Arial" panose="020B0604020202020204" pitchFamily="34" charset="0"/>
              </a:rPr>
              <a:t>All vacancies will be subject to review by </a:t>
            </a:r>
            <a:r>
              <a:rPr lang="en-GB" sz="2400" dirty="0" smtClean="0">
                <a:latin typeface="Arial" panose="020B0604020202020204" pitchFamily="34" charset="0"/>
                <a:cs typeface="Arial" panose="020B0604020202020204" pitchFamily="34" charset="0"/>
              </a:rPr>
              <a:t>HR prior to being uploaded on the recruitment site (TRAC)</a:t>
            </a:r>
          </a:p>
          <a:p>
            <a:pPr algn="ct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Posts </a:t>
            </a:r>
            <a:r>
              <a:rPr lang="en-GB" sz="2400" dirty="0">
                <a:latin typeface="Arial" panose="020B0604020202020204" pitchFamily="34" charset="0"/>
                <a:cs typeface="Arial" panose="020B0604020202020204" pitchFamily="34" charset="0"/>
              </a:rPr>
              <a:t>identified as potential redeployment </a:t>
            </a:r>
            <a:r>
              <a:rPr lang="en-GB" sz="2400" dirty="0" smtClean="0">
                <a:latin typeface="Arial" panose="020B0604020202020204" pitchFamily="34" charset="0"/>
                <a:cs typeface="Arial" panose="020B0604020202020204" pitchFamily="34" charset="0"/>
              </a:rPr>
              <a:t>opportunity </a:t>
            </a:r>
            <a:r>
              <a:rPr lang="en-GB" sz="2400" dirty="0">
                <a:latin typeface="Arial" panose="020B0604020202020204" pitchFamily="34" charset="0"/>
                <a:cs typeface="Arial" panose="020B0604020202020204" pitchFamily="34" charset="0"/>
              </a:rPr>
              <a:t>will be taken out of the recruitment process until redeployment has been fully explored. 	</a:t>
            </a:r>
          </a:p>
          <a:p>
            <a:endParaRPr lang="en-GB" sz="240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084168" y="590327"/>
            <a:ext cx="2874095" cy="655861"/>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428596" y="1246188"/>
            <a:ext cx="8229600" cy="670644"/>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Exporting Manager</a:t>
            </a:r>
          </a:p>
        </p:txBody>
      </p:sp>
      <p:sp>
        <p:nvSpPr>
          <p:cNvPr id="11" name="Rectangle 3"/>
          <p:cNvSpPr>
            <a:spLocks noGrp="1" noChangeArrowheads="1"/>
          </p:cNvSpPr>
          <p:nvPr>
            <p:ph idx="1"/>
          </p:nvPr>
        </p:nvSpPr>
        <p:spPr>
          <a:xfrm>
            <a:off x="500034" y="1928802"/>
            <a:ext cx="8229600" cy="4071966"/>
          </a:xfrm>
        </p:spPr>
        <p:txBody>
          <a:bodyPr/>
          <a:lstStyle/>
          <a:p>
            <a:pPr marL="0" indent="0" algn="ctr">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Employee will </a:t>
            </a:r>
            <a:r>
              <a:rPr lang="en-GB" sz="2400" dirty="0">
                <a:latin typeface="Arial" panose="020B0604020202020204" pitchFamily="34" charset="0"/>
                <a:cs typeface="Arial" panose="020B0604020202020204" pitchFamily="34" charset="0"/>
              </a:rPr>
              <a:t>be assessed as being suitable for a vacancy if </a:t>
            </a:r>
            <a:r>
              <a:rPr lang="en-GB" sz="2400" dirty="0" smtClean="0">
                <a:latin typeface="Arial" panose="020B0604020202020204" pitchFamily="34" charset="0"/>
                <a:cs typeface="Arial" panose="020B0604020202020204" pitchFamily="34" charset="0"/>
              </a:rPr>
              <a:t>they meet </a:t>
            </a:r>
            <a:r>
              <a:rPr lang="en-GB" sz="2400" dirty="0">
                <a:latin typeface="Arial" panose="020B0604020202020204" pitchFamily="34" charset="0"/>
                <a:cs typeface="Arial" panose="020B0604020202020204" pitchFamily="34" charset="0"/>
              </a:rPr>
              <a:t>the essential criteria on the person </a:t>
            </a:r>
            <a:r>
              <a:rPr lang="en-GB" sz="2400" dirty="0" smtClean="0">
                <a:latin typeface="Arial" panose="020B0604020202020204" pitchFamily="34" charset="0"/>
                <a:cs typeface="Arial" panose="020B0604020202020204" pitchFamily="34" charset="0"/>
              </a:rPr>
              <a:t>specification.</a:t>
            </a:r>
          </a:p>
          <a:p>
            <a:r>
              <a:rPr lang="en-GB" sz="2400" dirty="0" smtClean="0">
                <a:latin typeface="Arial" panose="020B0604020202020204" pitchFamily="34" charset="0"/>
                <a:cs typeface="Arial" panose="020B0604020202020204" pitchFamily="34" charset="0"/>
              </a:rPr>
              <a:t>Reasonable </a:t>
            </a:r>
            <a:r>
              <a:rPr lang="en-GB" sz="2400" dirty="0">
                <a:latin typeface="Arial" panose="020B0604020202020204" pitchFamily="34" charset="0"/>
                <a:cs typeface="Arial" panose="020B0604020202020204" pitchFamily="34" charset="0"/>
              </a:rPr>
              <a:t>training and </a:t>
            </a:r>
            <a:r>
              <a:rPr lang="en-GB" sz="2400" dirty="0" smtClean="0">
                <a:latin typeface="Arial" panose="020B0604020202020204" pitchFamily="34" charset="0"/>
                <a:cs typeface="Arial" panose="020B0604020202020204" pitchFamily="34" charset="0"/>
              </a:rPr>
              <a:t>adjustments </a:t>
            </a:r>
            <a:r>
              <a:rPr lang="en-GB" sz="2400" dirty="0">
                <a:latin typeface="Arial" panose="020B0604020202020204" pitchFamily="34" charset="0"/>
                <a:cs typeface="Arial" panose="020B0604020202020204" pitchFamily="34" charset="0"/>
              </a:rPr>
              <a:t>where the employee is considered to have a Disability in accordance with the Equality Act 2010 	</a:t>
            </a:r>
            <a:endParaRPr lang="en-GB" sz="2400" dirty="0" smtClean="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Where redeployment is on medical grounds </a:t>
            </a:r>
            <a:r>
              <a:rPr lang="en-GB" sz="2400" dirty="0" smtClean="0">
                <a:latin typeface="Arial" panose="020B0604020202020204" pitchFamily="34" charset="0"/>
                <a:cs typeface="Arial" panose="020B0604020202020204" pitchFamily="34" charset="0"/>
              </a:rPr>
              <a:t>medical </a:t>
            </a:r>
            <a:r>
              <a:rPr lang="en-GB" sz="2400" dirty="0">
                <a:latin typeface="Arial" panose="020B0604020202020204" pitchFamily="34" charset="0"/>
                <a:cs typeface="Arial" panose="020B0604020202020204" pitchFamily="34" charset="0"/>
              </a:rPr>
              <a:t>advice </a:t>
            </a:r>
            <a:r>
              <a:rPr lang="en-GB" sz="2400" dirty="0" smtClean="0">
                <a:latin typeface="Arial" panose="020B0604020202020204" pitchFamily="34" charset="0"/>
                <a:cs typeface="Arial" panose="020B0604020202020204" pitchFamily="34" charset="0"/>
              </a:rPr>
              <a:t>should be sought through Occupational </a:t>
            </a:r>
            <a:r>
              <a:rPr lang="en-GB" sz="2400" dirty="0">
                <a:latin typeface="Arial" panose="020B0604020202020204" pitchFamily="34" charset="0"/>
                <a:cs typeface="Arial" panose="020B0604020202020204" pitchFamily="34" charset="0"/>
              </a:rPr>
              <a:t>Health </a:t>
            </a:r>
            <a:r>
              <a:rPr lang="en-GB" sz="2400" dirty="0" smtClean="0">
                <a:latin typeface="Arial" panose="020B0604020202020204" pitchFamily="34" charset="0"/>
                <a:cs typeface="Arial" panose="020B0604020202020204" pitchFamily="34" charset="0"/>
              </a:rPr>
              <a:t>. </a:t>
            </a:r>
          </a:p>
          <a:p>
            <a:endParaRPr lang="en-GB"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8229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516216" y="571500"/>
            <a:ext cx="2442047" cy="841276"/>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428596" y="1246188"/>
            <a:ext cx="8229600" cy="742652"/>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Exporting Manager </a:t>
            </a:r>
          </a:p>
        </p:txBody>
      </p:sp>
      <p:sp>
        <p:nvSpPr>
          <p:cNvPr id="11" name="Rectangle 3"/>
          <p:cNvSpPr>
            <a:spLocks noGrp="1" noChangeArrowheads="1"/>
          </p:cNvSpPr>
          <p:nvPr>
            <p:ph idx="1"/>
          </p:nvPr>
        </p:nvSpPr>
        <p:spPr>
          <a:xfrm>
            <a:off x="500034" y="2204864"/>
            <a:ext cx="8229600" cy="3795904"/>
          </a:xfrm>
        </p:spPr>
        <p:txBody>
          <a:bodyPr/>
          <a:lstStyle/>
          <a:p>
            <a:r>
              <a:rPr lang="en-GB" sz="2400" dirty="0">
                <a:latin typeface="Arial" panose="020B0604020202020204" pitchFamily="34" charset="0"/>
                <a:cs typeface="Arial" panose="020B0604020202020204" pitchFamily="34" charset="0"/>
              </a:rPr>
              <a:t>When </a:t>
            </a:r>
            <a:r>
              <a:rPr lang="en-GB" sz="2400" dirty="0" smtClean="0">
                <a:latin typeface="Arial" panose="020B0604020202020204" pitchFamily="34" charset="0"/>
                <a:cs typeface="Arial" panose="020B0604020202020204" pitchFamily="34" charset="0"/>
              </a:rPr>
              <a:t>suitable post identified (agreed by both Manager and HR), </a:t>
            </a:r>
            <a:r>
              <a:rPr lang="en-GB" sz="2400" dirty="0">
                <a:latin typeface="Arial" panose="020B0604020202020204" pitchFamily="34" charset="0"/>
                <a:cs typeface="Arial" panose="020B0604020202020204" pitchFamily="34" charset="0"/>
              </a:rPr>
              <a:t>the employee will be </a:t>
            </a:r>
            <a:r>
              <a:rPr lang="en-GB" sz="2400" dirty="0" smtClean="0">
                <a:latin typeface="Arial" panose="020B0604020202020204" pitchFamily="34" charset="0"/>
                <a:cs typeface="Arial" panose="020B0604020202020204" pitchFamily="34" charset="0"/>
              </a:rPr>
              <a:t>asked to contact and arrange </a:t>
            </a:r>
            <a:r>
              <a:rPr lang="en-GB" sz="2400" dirty="0">
                <a:latin typeface="Arial" panose="020B0604020202020204" pitchFamily="34" charset="0"/>
                <a:cs typeface="Arial" panose="020B0604020202020204" pitchFamily="34" charset="0"/>
              </a:rPr>
              <a:t>a meeting with the Recruiting Manager with a view to starting a work trial. </a:t>
            </a: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Completed Aspirational Interview Form to be provided to Recruiting Manager</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Redeployment opportunities will be sought at the employee’s substantive pay band. However</a:t>
            </a:r>
            <a:r>
              <a:rPr lang="en-GB" sz="2400" dirty="0" smtClean="0">
                <a:latin typeface="Arial" panose="020B0604020202020204" pitchFamily="34" charset="0"/>
                <a:cs typeface="Arial" panose="020B0604020202020204" pitchFamily="34" charset="0"/>
              </a:rPr>
              <a:t>, as an alternative, </a:t>
            </a:r>
            <a:r>
              <a:rPr lang="en-GB" sz="2400" dirty="0">
                <a:latin typeface="Arial" panose="020B0604020202020204" pitchFamily="34" charset="0"/>
                <a:cs typeface="Arial" panose="020B0604020202020204" pitchFamily="34" charset="0"/>
              </a:rPr>
              <a:t>posts at different pay bands maybe </a:t>
            </a:r>
            <a:r>
              <a:rPr lang="en-GB" sz="2400" dirty="0" smtClean="0">
                <a:latin typeface="Arial" panose="020B0604020202020204" pitchFamily="34" charset="0"/>
                <a:cs typeface="Arial" panose="020B0604020202020204" pitchFamily="34" charset="0"/>
              </a:rPr>
              <a:t>considered.</a:t>
            </a:r>
          </a:p>
          <a:p>
            <a:endParaRPr lang="en-GB" sz="2800" dirty="0" smtClean="0"/>
          </a:p>
        </p:txBody>
      </p:sp>
    </p:spTree>
    <p:extLst>
      <p:ext uri="{BB962C8B-B14F-4D97-AF65-F5344CB8AC3E}">
        <p14:creationId xmlns:p14="http://schemas.microsoft.com/office/powerpoint/2010/main" val="12382299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516216" y="571500"/>
            <a:ext cx="2442047" cy="841276"/>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428596" y="1246188"/>
            <a:ext cx="8229600" cy="742652"/>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Exporting Manager </a:t>
            </a:r>
          </a:p>
        </p:txBody>
      </p:sp>
      <p:sp>
        <p:nvSpPr>
          <p:cNvPr id="11" name="Rectangle 3"/>
          <p:cNvSpPr>
            <a:spLocks noGrp="1" noChangeArrowheads="1"/>
          </p:cNvSpPr>
          <p:nvPr>
            <p:ph idx="1"/>
          </p:nvPr>
        </p:nvSpPr>
        <p:spPr>
          <a:xfrm>
            <a:off x="500034" y="2204864"/>
            <a:ext cx="8229600" cy="3795904"/>
          </a:xfrm>
        </p:spPr>
        <p:txBody>
          <a:bodyPr/>
          <a:lstStyle/>
          <a:p>
            <a:r>
              <a:rPr lang="en-GB" sz="2400" dirty="0" smtClean="0">
                <a:latin typeface="Arial" panose="020B0604020202020204" pitchFamily="34" charset="0"/>
                <a:cs typeface="Arial" panose="020B0604020202020204" pitchFamily="34" charset="0"/>
              </a:rPr>
              <a:t>Once a work trial has commenced, if the employee or the recruiting manager deem the trial NOT to be working then the employee WILL return to their substantive department.</a:t>
            </a: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Redeployment process continues for the remainder of the 12-week period.</a:t>
            </a:r>
          </a:p>
          <a:p>
            <a:pPr marL="0" indent="0">
              <a:buNone/>
            </a:pPr>
            <a:endParaRPr lang="en-GB" sz="2400" dirty="0" smtClean="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a:p>
            <a:endParaRPr lang="en-GB" sz="2800" dirty="0" smtClean="0"/>
          </a:p>
        </p:txBody>
      </p:sp>
    </p:spTree>
    <p:extLst>
      <p:ext uri="{BB962C8B-B14F-4D97-AF65-F5344CB8AC3E}">
        <p14:creationId xmlns:p14="http://schemas.microsoft.com/office/powerpoint/2010/main" val="850055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516216" y="571500"/>
            <a:ext cx="2442047"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500063" y="1340767"/>
            <a:ext cx="8229600" cy="588045"/>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Exporting Manager</a:t>
            </a:r>
          </a:p>
        </p:txBody>
      </p:sp>
      <p:sp>
        <p:nvSpPr>
          <p:cNvPr id="13" name="Rectangle 3"/>
          <p:cNvSpPr>
            <a:spLocks noGrp="1" noChangeArrowheads="1"/>
          </p:cNvSpPr>
          <p:nvPr>
            <p:ph idx="1"/>
          </p:nvPr>
        </p:nvSpPr>
        <p:spPr>
          <a:xfrm>
            <a:off x="424656" y="1988840"/>
            <a:ext cx="8329613" cy="4583410"/>
          </a:xfrm>
        </p:spPr>
        <p:txBody>
          <a:bodyPr/>
          <a:lstStyle/>
          <a:p>
            <a:pPr marL="0" indent="0">
              <a:buNone/>
            </a:pPr>
            <a:r>
              <a:rPr lang="en-GB" sz="2000" b="1" dirty="0" smtClean="0">
                <a:latin typeface="Arial" panose="020B0604020202020204" pitchFamily="34" charset="0"/>
                <a:cs typeface="Arial" panose="020B0604020202020204" pitchFamily="34" charset="0"/>
              </a:rPr>
              <a:t>SUITABLE ALTERNATIVE </a:t>
            </a:r>
          </a:p>
          <a:p>
            <a:r>
              <a:rPr lang="en-GB" sz="2000" dirty="0" smtClean="0">
                <a:latin typeface="Arial" panose="020B0604020202020204" pitchFamily="34" charset="0"/>
                <a:cs typeface="Arial" panose="020B0604020202020204" pitchFamily="34" charset="0"/>
              </a:rPr>
              <a:t>Following </a:t>
            </a:r>
            <a:r>
              <a:rPr lang="en-GB" sz="2000" dirty="0">
                <a:latin typeface="Arial" panose="020B0604020202020204" pitchFamily="34" charset="0"/>
                <a:cs typeface="Arial" panose="020B0604020202020204" pitchFamily="34" charset="0"/>
              </a:rPr>
              <a:t>a period of </a:t>
            </a:r>
            <a:r>
              <a:rPr lang="en-GB" sz="2000" dirty="0" smtClean="0">
                <a:latin typeface="Arial" panose="020B0604020202020204" pitchFamily="34" charset="0"/>
                <a:cs typeface="Arial" panose="020B0604020202020204" pitchFamily="34" charset="0"/>
              </a:rPr>
              <a:t>12 weeks, </a:t>
            </a:r>
            <a:r>
              <a:rPr lang="en-GB" sz="2000" dirty="0">
                <a:latin typeface="Arial" panose="020B0604020202020204" pitchFamily="34" charset="0"/>
                <a:cs typeface="Arial" panose="020B0604020202020204" pitchFamily="34" charset="0"/>
              </a:rPr>
              <a:t>or earlier if agreed, from the date of being placed on the redeployment register, </a:t>
            </a:r>
            <a:r>
              <a:rPr lang="en-GB" sz="2000" dirty="0" smtClean="0">
                <a:latin typeface="Arial" panose="020B0604020202020204" pitchFamily="34" charset="0"/>
                <a:cs typeface="Arial" panose="020B0604020202020204" pitchFamily="34" charset="0"/>
              </a:rPr>
              <a:t>and no suitable alternative has been secured, a review hearing must </a:t>
            </a:r>
            <a:r>
              <a:rPr lang="en-GB" sz="2000" dirty="0">
                <a:latin typeface="Arial" panose="020B0604020202020204" pitchFamily="34" charset="0"/>
                <a:cs typeface="Arial" panose="020B0604020202020204" pitchFamily="34" charset="0"/>
              </a:rPr>
              <a:t>be arranged in all instances </a:t>
            </a:r>
            <a:r>
              <a:rPr lang="en-GB" sz="2000" dirty="0" smtClean="0">
                <a:latin typeface="Arial" panose="020B0604020202020204" pitchFamily="34" charset="0"/>
                <a:cs typeface="Arial" panose="020B0604020202020204" pitchFamily="34" charset="0"/>
              </a:rPr>
              <a:t>with a panel, HR, </a:t>
            </a:r>
            <a:r>
              <a:rPr lang="en-GB" sz="2000" dirty="0">
                <a:latin typeface="Arial" panose="020B0604020202020204" pitchFamily="34" charset="0"/>
                <a:cs typeface="Arial" panose="020B0604020202020204" pitchFamily="34" charset="0"/>
              </a:rPr>
              <a:t>the Line Manager and employee. In cases of Disability this period may be extended as a reasonable adjustment. 	</a:t>
            </a:r>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Employees </a:t>
            </a:r>
            <a:r>
              <a:rPr lang="en-GB" sz="2000" dirty="0">
                <a:latin typeface="Arial" panose="020B0604020202020204" pitchFamily="34" charset="0"/>
                <a:cs typeface="Arial" panose="020B0604020202020204" pitchFamily="34" charset="0"/>
              </a:rPr>
              <a:t>will be invited to the </a:t>
            </a:r>
            <a:r>
              <a:rPr lang="en-GB" sz="2000" dirty="0" smtClean="0">
                <a:latin typeface="Arial" panose="020B0604020202020204" pitchFamily="34" charset="0"/>
                <a:cs typeface="Arial" panose="020B0604020202020204" pitchFamily="34" charset="0"/>
              </a:rPr>
              <a:t>review hearing, </a:t>
            </a:r>
            <a:r>
              <a:rPr lang="en-GB" sz="2000" dirty="0">
                <a:latin typeface="Arial" panose="020B0604020202020204" pitchFamily="34" charset="0"/>
                <a:cs typeface="Arial" panose="020B0604020202020204" pitchFamily="34" charset="0"/>
              </a:rPr>
              <a:t>accompanied if they wish, by a trade union representative or a work colleague. The Exporting manager who holds the substantive post will lead the discussion and each case will be assessed on its merits, with the aim of reviewing the options available. At this meeting, consideration will be given to termination of employment, the grounds of which will form part of the discussion.</a:t>
            </a:r>
            <a:endParaRPr lang="en-GB"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2506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516216" y="571500"/>
            <a:ext cx="2442047"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500063" y="1340767"/>
            <a:ext cx="8229600" cy="588045"/>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Exporting Manager</a:t>
            </a:r>
          </a:p>
        </p:txBody>
      </p:sp>
      <p:sp>
        <p:nvSpPr>
          <p:cNvPr id="13" name="Rectangle 3"/>
          <p:cNvSpPr>
            <a:spLocks noGrp="1" noChangeArrowheads="1"/>
          </p:cNvSpPr>
          <p:nvPr>
            <p:ph idx="1"/>
          </p:nvPr>
        </p:nvSpPr>
        <p:spPr>
          <a:xfrm>
            <a:off x="424656" y="1988840"/>
            <a:ext cx="8329613" cy="4583410"/>
          </a:xfrm>
        </p:spPr>
        <p:txBody>
          <a:bodyPr/>
          <a:lstStyle/>
          <a:p>
            <a:pPr marL="0" indent="0">
              <a:buNone/>
            </a:pPr>
            <a:r>
              <a:rPr lang="en-GB" sz="2000" b="1" smtClean="0">
                <a:latin typeface="Arial" panose="020B0604020202020204" pitchFamily="34" charset="0"/>
                <a:cs typeface="Arial" panose="020B0604020202020204" pitchFamily="34" charset="0"/>
              </a:rPr>
              <a:t>TIMESCALES</a:t>
            </a:r>
            <a:endParaRPr lang="en-GB" sz="2000" b="1" dirty="0" smtClean="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622148943"/>
              </p:ext>
            </p:extLst>
          </p:nvPr>
        </p:nvGraphicFramePr>
        <p:xfrm>
          <a:off x="539552" y="2708921"/>
          <a:ext cx="8136906" cy="2313032"/>
        </p:xfrm>
        <a:graphic>
          <a:graphicData uri="http://schemas.openxmlformats.org/drawingml/2006/table">
            <a:tbl>
              <a:tblPr firstRow="1" bandRow="1">
                <a:tableStyleId>{5C22544A-7EE6-4342-B048-85BDC9FD1C3A}</a:tableStyleId>
              </a:tblPr>
              <a:tblGrid>
                <a:gridCol w="1356151"/>
                <a:gridCol w="1356151"/>
                <a:gridCol w="1356151"/>
                <a:gridCol w="1356151"/>
                <a:gridCol w="1356151"/>
                <a:gridCol w="1356151"/>
              </a:tblGrid>
              <a:tr h="728072">
                <a:tc>
                  <a:txBody>
                    <a:bodyPr/>
                    <a:lstStyle/>
                    <a:p>
                      <a:pPr algn="ctr"/>
                      <a:r>
                        <a:rPr lang="en-GB" sz="1400" b="1" dirty="0" smtClean="0"/>
                        <a:t>Scenario 1</a:t>
                      </a:r>
                      <a:endParaRPr lang="en-GB" sz="1400" b="1" dirty="0"/>
                    </a:p>
                  </a:txBody>
                  <a:tcPr/>
                </a:tc>
                <a:tc>
                  <a:txBody>
                    <a:bodyPr/>
                    <a:lstStyle/>
                    <a:p>
                      <a:pPr algn="ctr"/>
                      <a:r>
                        <a:rPr lang="en-GB" sz="1400" dirty="0" smtClean="0"/>
                        <a:t>Week 1</a:t>
                      </a:r>
                      <a:endParaRPr lang="en-GB" sz="1400" dirty="0"/>
                    </a:p>
                  </a:txBody>
                  <a:tcPr/>
                </a:tc>
                <a:tc>
                  <a:txBody>
                    <a:bodyPr/>
                    <a:lstStyle/>
                    <a:p>
                      <a:pPr algn="ctr"/>
                      <a:r>
                        <a:rPr lang="en-GB" sz="1400" dirty="0" smtClean="0"/>
                        <a:t>Week 4</a:t>
                      </a:r>
                      <a:endParaRPr lang="en-GB" sz="1400" dirty="0"/>
                    </a:p>
                  </a:txBody>
                  <a:tcPr/>
                </a:tc>
                <a:tc>
                  <a:txBody>
                    <a:bodyPr/>
                    <a:lstStyle/>
                    <a:p>
                      <a:pPr algn="ctr"/>
                      <a:r>
                        <a:rPr lang="en-GB" sz="1400" dirty="0" smtClean="0"/>
                        <a:t>Week 8</a:t>
                      </a:r>
                      <a:endParaRPr lang="en-GB" sz="1400" dirty="0"/>
                    </a:p>
                  </a:txBody>
                  <a:tcPr/>
                </a:tc>
                <a:tc>
                  <a:txBody>
                    <a:bodyPr/>
                    <a:lstStyle/>
                    <a:p>
                      <a:pPr algn="ctr"/>
                      <a:r>
                        <a:rPr lang="en-GB" sz="1400" dirty="0" smtClean="0"/>
                        <a:t>Week 10</a:t>
                      </a:r>
                      <a:endParaRPr lang="en-GB" sz="1400" dirty="0"/>
                    </a:p>
                  </a:txBody>
                  <a:tcPr/>
                </a:tc>
                <a:tc>
                  <a:txBody>
                    <a:bodyPr/>
                    <a:lstStyle/>
                    <a:p>
                      <a:pPr algn="ctr"/>
                      <a:r>
                        <a:rPr lang="en-GB" sz="1400" dirty="0" smtClean="0"/>
                        <a:t>Week 12</a:t>
                      </a:r>
                      <a:endParaRPr lang="en-GB" sz="1400" dirty="0"/>
                    </a:p>
                  </a:txBody>
                  <a:tcPr/>
                </a:tc>
              </a:tr>
              <a:tr h="1288152">
                <a:tc>
                  <a:txBody>
                    <a:bodyPr/>
                    <a:lstStyle/>
                    <a:p>
                      <a:pPr algn="ctr"/>
                      <a:r>
                        <a:rPr lang="en-GB" sz="1400" b="1" dirty="0" smtClean="0"/>
                        <a:t>No Suitable Vacancy available</a:t>
                      </a:r>
                      <a:endParaRPr lang="en-GB" sz="1400" b="1" dirty="0"/>
                    </a:p>
                  </a:txBody>
                  <a:tcPr/>
                </a:tc>
                <a:tc>
                  <a:txBody>
                    <a:bodyPr/>
                    <a:lstStyle/>
                    <a:p>
                      <a:pPr algn="ctr"/>
                      <a:r>
                        <a:rPr lang="en-GB" sz="1400" dirty="0" smtClean="0"/>
                        <a:t>Placed on Register following Aspirational Interview completion via Manager</a:t>
                      </a:r>
                      <a:endParaRPr lang="en-GB" sz="1400" dirty="0"/>
                    </a:p>
                  </a:txBody>
                  <a:tcPr/>
                </a:tc>
                <a:tc>
                  <a:txBody>
                    <a:bodyPr/>
                    <a:lstStyle/>
                    <a:p>
                      <a:pPr algn="ctr"/>
                      <a:r>
                        <a:rPr lang="en-GB" sz="1400" dirty="0" smtClean="0"/>
                        <a:t>4 Week Review Meeting</a:t>
                      </a:r>
                      <a:endParaRPr lang="en-GB" sz="1400" dirty="0"/>
                    </a:p>
                  </a:txBody>
                  <a:tcPr/>
                </a:tc>
                <a:tc>
                  <a:txBody>
                    <a:bodyPr/>
                    <a:lstStyle/>
                    <a:p>
                      <a:pPr algn="ctr"/>
                      <a:r>
                        <a:rPr lang="en-GB" sz="1400" dirty="0" smtClean="0"/>
                        <a:t>8 Week Review Meeting</a:t>
                      </a:r>
                      <a:endParaRPr lang="en-GB" sz="1400" dirty="0"/>
                    </a:p>
                  </a:txBody>
                  <a:tcPr/>
                </a:tc>
                <a:tc>
                  <a:txBody>
                    <a:bodyPr/>
                    <a:lstStyle/>
                    <a:p>
                      <a:pPr algn="ctr"/>
                      <a:r>
                        <a:rPr lang="en-GB" sz="1400" dirty="0" smtClean="0"/>
                        <a:t>Advise Employee @ 12 Weeks Case Hearing where Redundancy or Dismissal may be agreed</a:t>
                      </a:r>
                      <a:endParaRPr lang="en-GB" sz="1400" dirty="0"/>
                    </a:p>
                  </a:txBody>
                  <a:tcPr/>
                </a:tc>
                <a:tc>
                  <a:txBody>
                    <a:bodyPr/>
                    <a:lstStyle/>
                    <a:p>
                      <a:pPr algn="ctr"/>
                      <a:r>
                        <a:rPr lang="en-GB" sz="1400" dirty="0" smtClean="0"/>
                        <a:t>Attend Hearing Outcome possible extended redeployment period OR redundant</a:t>
                      </a:r>
                      <a:endParaRPr lang="en-GB" sz="1400" dirty="0"/>
                    </a:p>
                  </a:txBody>
                  <a:tcPr/>
                </a:tc>
              </a:tr>
            </a:tbl>
          </a:graphicData>
        </a:graphic>
      </p:graphicFrame>
    </p:spTree>
    <p:extLst>
      <p:ext uri="{BB962C8B-B14F-4D97-AF65-F5344CB8AC3E}">
        <p14:creationId xmlns:p14="http://schemas.microsoft.com/office/powerpoint/2010/main" val="589851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516216" y="571500"/>
            <a:ext cx="2442047"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500063" y="1340767"/>
            <a:ext cx="8229600" cy="588045"/>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Exporting Manager</a:t>
            </a:r>
          </a:p>
        </p:txBody>
      </p:sp>
      <p:sp>
        <p:nvSpPr>
          <p:cNvPr id="13" name="Rectangle 3"/>
          <p:cNvSpPr>
            <a:spLocks noGrp="1" noChangeArrowheads="1"/>
          </p:cNvSpPr>
          <p:nvPr>
            <p:ph idx="1"/>
          </p:nvPr>
        </p:nvSpPr>
        <p:spPr>
          <a:xfrm>
            <a:off x="424656" y="1988840"/>
            <a:ext cx="8329613" cy="4583410"/>
          </a:xfrm>
        </p:spPr>
        <p:txBody>
          <a:bodyPr/>
          <a:lstStyle/>
          <a:p>
            <a:pPr marL="0" indent="0">
              <a:buNone/>
            </a:pPr>
            <a:r>
              <a:rPr lang="en-GB" sz="2000" b="1" smtClean="0">
                <a:latin typeface="Arial" panose="020B0604020202020204" pitchFamily="34" charset="0"/>
                <a:cs typeface="Arial" panose="020B0604020202020204" pitchFamily="34" charset="0"/>
              </a:rPr>
              <a:t>TIMESCALES</a:t>
            </a:r>
            <a:endParaRPr lang="en-GB" sz="2000" b="1" dirty="0" smtClean="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46191375"/>
              </p:ext>
            </p:extLst>
          </p:nvPr>
        </p:nvGraphicFramePr>
        <p:xfrm>
          <a:off x="539552" y="2420889"/>
          <a:ext cx="8136906" cy="4008296"/>
        </p:xfrm>
        <a:graphic>
          <a:graphicData uri="http://schemas.openxmlformats.org/drawingml/2006/table">
            <a:tbl>
              <a:tblPr firstRow="1" bandRow="1">
                <a:tableStyleId>{5C22544A-7EE6-4342-B048-85BDC9FD1C3A}</a:tableStyleId>
              </a:tblPr>
              <a:tblGrid>
                <a:gridCol w="1356151"/>
                <a:gridCol w="1356151"/>
                <a:gridCol w="1356151"/>
                <a:gridCol w="1356151"/>
                <a:gridCol w="1356151"/>
                <a:gridCol w="1356151"/>
              </a:tblGrid>
              <a:tr h="716456">
                <a:tc>
                  <a:txBody>
                    <a:bodyPr/>
                    <a:lstStyle/>
                    <a:p>
                      <a:pPr algn="ctr"/>
                      <a:r>
                        <a:rPr lang="en-GB" sz="1400" b="1" dirty="0" smtClean="0"/>
                        <a:t>Scenario 2</a:t>
                      </a:r>
                      <a:endParaRPr lang="en-GB" sz="1400" b="1" dirty="0"/>
                    </a:p>
                  </a:txBody>
                  <a:tcPr/>
                </a:tc>
                <a:tc>
                  <a:txBody>
                    <a:bodyPr/>
                    <a:lstStyle/>
                    <a:p>
                      <a:pPr algn="ctr"/>
                      <a:r>
                        <a:rPr lang="en-GB" sz="1400" dirty="0" smtClean="0"/>
                        <a:t>Week 1</a:t>
                      </a:r>
                      <a:endParaRPr lang="en-GB" sz="1400" dirty="0"/>
                    </a:p>
                  </a:txBody>
                  <a:tcPr/>
                </a:tc>
                <a:tc>
                  <a:txBody>
                    <a:bodyPr/>
                    <a:lstStyle/>
                    <a:p>
                      <a:pPr algn="ctr"/>
                      <a:r>
                        <a:rPr lang="en-GB" sz="1400" dirty="0" smtClean="0"/>
                        <a:t>Week 2</a:t>
                      </a:r>
                      <a:endParaRPr lang="en-GB" sz="1400" dirty="0"/>
                    </a:p>
                  </a:txBody>
                  <a:tcPr/>
                </a:tc>
                <a:tc>
                  <a:txBody>
                    <a:bodyPr/>
                    <a:lstStyle/>
                    <a:p>
                      <a:pPr algn="ctr"/>
                      <a:r>
                        <a:rPr lang="en-GB" sz="1400" dirty="0" smtClean="0"/>
                        <a:t>Week 4</a:t>
                      </a:r>
                      <a:endParaRPr lang="en-GB" sz="1400" dirty="0"/>
                    </a:p>
                  </a:txBody>
                  <a:tcPr/>
                </a:tc>
                <a:tc>
                  <a:txBody>
                    <a:bodyPr/>
                    <a:lstStyle/>
                    <a:p>
                      <a:pPr algn="ctr"/>
                      <a:r>
                        <a:rPr lang="en-GB" sz="1400" dirty="0" smtClean="0"/>
                        <a:t>Week 6</a:t>
                      </a:r>
                      <a:endParaRPr lang="en-GB" sz="1400" dirty="0"/>
                    </a:p>
                  </a:txBody>
                  <a:tcPr/>
                </a:tc>
                <a:tc>
                  <a:txBody>
                    <a:bodyPr/>
                    <a:lstStyle/>
                    <a:p>
                      <a:pPr algn="ctr"/>
                      <a:r>
                        <a:rPr lang="en-GB" sz="1400" dirty="0" smtClean="0"/>
                        <a:t>Week 4 or 6</a:t>
                      </a:r>
                      <a:endParaRPr lang="en-GB" sz="1400" dirty="0"/>
                    </a:p>
                  </a:txBody>
                  <a:tcPr/>
                </a:tc>
              </a:tr>
              <a:tr h="3027960">
                <a:tc>
                  <a:txBody>
                    <a:bodyPr/>
                    <a:lstStyle/>
                    <a:p>
                      <a:pPr algn="ctr"/>
                      <a:r>
                        <a:rPr lang="en-GB" sz="1400" b="1" dirty="0" smtClean="0"/>
                        <a:t>Suitable Vacancy Available but unsuccessful work trial</a:t>
                      </a:r>
                      <a:endParaRPr lang="en-GB" sz="1400" b="1" dirty="0"/>
                    </a:p>
                  </a:txBody>
                  <a:tcPr/>
                </a:tc>
                <a:tc>
                  <a:txBody>
                    <a:bodyPr/>
                    <a:lstStyle/>
                    <a:p>
                      <a:pPr algn="ctr"/>
                      <a:r>
                        <a:rPr lang="en-GB" sz="1400" dirty="0" smtClean="0"/>
                        <a:t>Placed on Register following Aspirational Interview completed via Manager Suitable vacancy secured</a:t>
                      </a:r>
                      <a:endParaRPr lang="en-GB" sz="1400" dirty="0"/>
                    </a:p>
                  </a:txBody>
                  <a:tcPr/>
                </a:tc>
                <a:tc>
                  <a:txBody>
                    <a:bodyPr/>
                    <a:lstStyle/>
                    <a:p>
                      <a:pPr algn="ctr"/>
                      <a:r>
                        <a:rPr lang="en-GB" sz="1400" dirty="0" smtClean="0"/>
                        <a:t>Work Trial</a:t>
                      </a:r>
                      <a:r>
                        <a:rPr lang="en-GB" sz="1400" baseline="0" dirty="0" smtClean="0"/>
                        <a:t> commence</a:t>
                      </a:r>
                      <a:endParaRPr lang="en-GB" sz="1400" dirty="0"/>
                    </a:p>
                  </a:txBody>
                  <a:tcPr/>
                </a:tc>
                <a:tc>
                  <a:txBody>
                    <a:bodyPr/>
                    <a:lstStyle/>
                    <a:p>
                      <a:pPr algn="ctr"/>
                      <a:r>
                        <a:rPr lang="en-GB" sz="1400" dirty="0" smtClean="0"/>
                        <a:t>Feedback / confirmation sought as to whether trial successful or not.</a:t>
                      </a:r>
                    </a:p>
                    <a:p>
                      <a:pPr algn="ctr"/>
                      <a:r>
                        <a:rPr lang="en-GB" sz="1400" dirty="0" smtClean="0"/>
                        <a:t>Work Trial unsuccessful and letter confirming placed back on register – Return to substantive Division</a:t>
                      </a:r>
                      <a:endParaRPr lang="en-GB" sz="1400" dirty="0"/>
                    </a:p>
                  </a:txBody>
                  <a:tcPr/>
                </a:tc>
                <a:tc>
                  <a:txBody>
                    <a:bodyPr/>
                    <a:lstStyle/>
                    <a:p>
                      <a:pPr algn="ctr"/>
                      <a:r>
                        <a:rPr lang="en-GB" sz="1400" dirty="0" smtClean="0"/>
                        <a:t>Deviation of timescales possible of further 2 weeks if trial needed to be extended</a:t>
                      </a:r>
                      <a:endParaRPr lang="en-GB" sz="1400" dirty="0"/>
                    </a:p>
                  </a:txBody>
                  <a:tcPr/>
                </a:tc>
                <a:tc>
                  <a:txBody>
                    <a:bodyPr/>
                    <a:lstStyle/>
                    <a:p>
                      <a:pPr algn="ctr"/>
                      <a:r>
                        <a:rPr lang="en-GB" sz="1400" dirty="0" smtClean="0"/>
                        <a:t>The process is repeated if further opportunities arise (up to a maximum of 3 trials in total)</a:t>
                      </a:r>
                      <a:endParaRPr lang="en-GB" sz="1400" dirty="0"/>
                    </a:p>
                  </a:txBody>
                  <a:tcPr/>
                </a:tc>
              </a:tr>
            </a:tbl>
          </a:graphicData>
        </a:graphic>
      </p:graphicFrame>
    </p:spTree>
    <p:extLst>
      <p:ext uri="{BB962C8B-B14F-4D97-AF65-F5344CB8AC3E}">
        <p14:creationId xmlns:p14="http://schemas.microsoft.com/office/powerpoint/2010/main" val="38365105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516216" y="571500"/>
            <a:ext cx="2442047"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500063" y="1340767"/>
            <a:ext cx="8229600" cy="588045"/>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Exporting Manager</a:t>
            </a:r>
          </a:p>
        </p:txBody>
      </p:sp>
      <p:sp>
        <p:nvSpPr>
          <p:cNvPr id="13" name="Rectangle 3"/>
          <p:cNvSpPr>
            <a:spLocks noGrp="1" noChangeArrowheads="1"/>
          </p:cNvSpPr>
          <p:nvPr>
            <p:ph idx="1"/>
          </p:nvPr>
        </p:nvSpPr>
        <p:spPr>
          <a:xfrm>
            <a:off x="424656" y="1988840"/>
            <a:ext cx="8329613" cy="4583410"/>
          </a:xfrm>
        </p:spPr>
        <p:txBody>
          <a:bodyPr/>
          <a:lstStyle/>
          <a:p>
            <a:pPr marL="0" indent="0">
              <a:buNone/>
            </a:pPr>
            <a:r>
              <a:rPr lang="en-GB" sz="2000" b="1" smtClean="0">
                <a:latin typeface="Arial" panose="020B0604020202020204" pitchFamily="34" charset="0"/>
                <a:cs typeface="Arial" panose="020B0604020202020204" pitchFamily="34" charset="0"/>
              </a:rPr>
              <a:t>TIMESCALES</a:t>
            </a:r>
            <a:endParaRPr lang="en-GB" sz="2000" b="1" dirty="0" smtClean="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709362264"/>
              </p:ext>
            </p:extLst>
          </p:nvPr>
        </p:nvGraphicFramePr>
        <p:xfrm>
          <a:off x="539552" y="2420889"/>
          <a:ext cx="8136906" cy="3744416"/>
        </p:xfrm>
        <a:graphic>
          <a:graphicData uri="http://schemas.openxmlformats.org/drawingml/2006/table">
            <a:tbl>
              <a:tblPr firstRow="1" bandRow="1">
                <a:tableStyleId>{5C22544A-7EE6-4342-B048-85BDC9FD1C3A}</a:tableStyleId>
              </a:tblPr>
              <a:tblGrid>
                <a:gridCol w="1356151"/>
                <a:gridCol w="1356151"/>
                <a:gridCol w="1356151"/>
                <a:gridCol w="1356151"/>
                <a:gridCol w="1356151"/>
                <a:gridCol w="1356151"/>
              </a:tblGrid>
              <a:tr h="716456">
                <a:tc>
                  <a:txBody>
                    <a:bodyPr/>
                    <a:lstStyle/>
                    <a:p>
                      <a:pPr algn="ctr"/>
                      <a:r>
                        <a:rPr lang="en-GB" sz="1400" b="1" dirty="0" smtClean="0"/>
                        <a:t>Scenario 3</a:t>
                      </a:r>
                      <a:endParaRPr lang="en-GB" sz="1400" b="1" dirty="0"/>
                    </a:p>
                  </a:txBody>
                  <a:tcPr/>
                </a:tc>
                <a:tc>
                  <a:txBody>
                    <a:bodyPr/>
                    <a:lstStyle/>
                    <a:p>
                      <a:pPr algn="ctr"/>
                      <a:r>
                        <a:rPr lang="en-GB" sz="1400" dirty="0" smtClean="0"/>
                        <a:t>Week 1</a:t>
                      </a:r>
                      <a:endParaRPr lang="en-GB" sz="1400" dirty="0"/>
                    </a:p>
                  </a:txBody>
                  <a:tcPr/>
                </a:tc>
                <a:tc>
                  <a:txBody>
                    <a:bodyPr/>
                    <a:lstStyle/>
                    <a:p>
                      <a:pPr algn="ctr"/>
                      <a:r>
                        <a:rPr lang="en-GB" sz="1400" dirty="0" smtClean="0"/>
                        <a:t>Week 2</a:t>
                      </a:r>
                      <a:endParaRPr lang="en-GB" sz="1400" dirty="0"/>
                    </a:p>
                  </a:txBody>
                  <a:tcPr/>
                </a:tc>
                <a:tc>
                  <a:txBody>
                    <a:bodyPr/>
                    <a:lstStyle/>
                    <a:p>
                      <a:pPr algn="ctr"/>
                      <a:r>
                        <a:rPr lang="en-GB" sz="1400" dirty="0" smtClean="0"/>
                        <a:t>Week 4</a:t>
                      </a:r>
                      <a:endParaRPr lang="en-GB" sz="1400" dirty="0"/>
                    </a:p>
                  </a:txBody>
                  <a:tcPr/>
                </a:tc>
                <a:tc>
                  <a:txBody>
                    <a:bodyPr/>
                    <a:lstStyle/>
                    <a:p>
                      <a:pPr algn="ctr"/>
                      <a:r>
                        <a:rPr lang="en-GB" sz="1400" dirty="0" smtClean="0"/>
                        <a:t>Week 4 - 6</a:t>
                      </a:r>
                      <a:endParaRPr lang="en-GB" sz="1400" dirty="0"/>
                    </a:p>
                  </a:txBody>
                  <a:tcPr/>
                </a:tc>
                <a:tc>
                  <a:txBody>
                    <a:bodyPr/>
                    <a:lstStyle/>
                    <a:p>
                      <a:pPr algn="ctr"/>
                      <a:r>
                        <a:rPr lang="en-GB" sz="1400" dirty="0" smtClean="0"/>
                        <a:t>Week 4 or 6</a:t>
                      </a:r>
                      <a:endParaRPr lang="en-GB" sz="1400" dirty="0"/>
                    </a:p>
                  </a:txBody>
                  <a:tcPr/>
                </a:tc>
              </a:tr>
              <a:tr h="3027960">
                <a:tc>
                  <a:txBody>
                    <a:bodyPr/>
                    <a:lstStyle/>
                    <a:p>
                      <a:pPr algn="ctr"/>
                      <a:r>
                        <a:rPr lang="en-GB" sz="1400" b="1" dirty="0" smtClean="0"/>
                        <a:t>Suitable Vacancy</a:t>
                      </a:r>
                      <a:r>
                        <a:rPr lang="en-GB" sz="1400" b="1" baseline="0" dirty="0" smtClean="0"/>
                        <a:t> available – successful</a:t>
                      </a:r>
                      <a:endParaRPr lang="en-GB" sz="1400" b="1" dirty="0"/>
                    </a:p>
                  </a:txBody>
                  <a:tcPr/>
                </a:tc>
                <a:tc>
                  <a:txBody>
                    <a:bodyPr/>
                    <a:lstStyle/>
                    <a:p>
                      <a:pPr algn="ctr"/>
                      <a:r>
                        <a:rPr lang="en-GB" sz="1400" dirty="0" smtClean="0"/>
                        <a:t>Placed on Register following Aspirational Interview completed via Manager.</a:t>
                      </a:r>
                      <a:r>
                        <a:rPr lang="en-GB" sz="1400" baseline="0" dirty="0" smtClean="0"/>
                        <a:t> Suitable Vacancy secured</a:t>
                      </a:r>
                      <a:endParaRPr lang="en-GB" sz="1400" dirty="0"/>
                    </a:p>
                  </a:txBody>
                  <a:tcPr/>
                </a:tc>
                <a:tc>
                  <a:txBody>
                    <a:bodyPr/>
                    <a:lstStyle/>
                    <a:p>
                      <a:pPr algn="ctr"/>
                      <a:r>
                        <a:rPr lang="en-GB" sz="1400" dirty="0" smtClean="0"/>
                        <a:t>Work Trial</a:t>
                      </a:r>
                      <a:r>
                        <a:rPr lang="en-GB" sz="1400" baseline="0" dirty="0" smtClean="0"/>
                        <a:t> commence</a:t>
                      </a:r>
                      <a:endParaRPr lang="en-GB" sz="1400" dirty="0"/>
                    </a:p>
                  </a:txBody>
                  <a:tcPr/>
                </a:tc>
                <a:tc>
                  <a:txBody>
                    <a:bodyPr/>
                    <a:lstStyle/>
                    <a:p>
                      <a:pPr algn="ctr"/>
                      <a:r>
                        <a:rPr lang="en-GB" sz="1400" dirty="0" smtClean="0"/>
                        <a:t>Feedback / Confirmation sought as to whether trial successful or</a:t>
                      </a:r>
                      <a:r>
                        <a:rPr lang="en-GB" sz="1400" baseline="0" dirty="0" smtClean="0"/>
                        <a:t> not. Work Trial successful letter confirming substantive redeployment</a:t>
                      </a:r>
                      <a:endParaRPr lang="en-GB" sz="1400" dirty="0"/>
                    </a:p>
                  </a:txBody>
                  <a:tcPr/>
                </a:tc>
                <a:tc>
                  <a:txBody>
                    <a:bodyPr/>
                    <a:lstStyle/>
                    <a:p>
                      <a:pPr algn="ctr"/>
                      <a:r>
                        <a:rPr lang="en-GB" sz="1400" dirty="0" smtClean="0"/>
                        <a:t>Deviation of timescale possible of further 2 weeks if trial needed to be extended.</a:t>
                      </a:r>
                    </a:p>
                    <a:p>
                      <a:pPr algn="ctr"/>
                      <a:endParaRPr lang="en-GB" sz="1400" dirty="0" smtClean="0"/>
                    </a:p>
                    <a:p>
                      <a:pPr algn="ctr"/>
                      <a:r>
                        <a:rPr lang="en-GB" sz="1400" dirty="0" smtClean="0"/>
                        <a:t>Work Trial successful letter confirming substantive redeployment</a:t>
                      </a:r>
                      <a:endParaRPr lang="en-GB" sz="1400" dirty="0"/>
                    </a:p>
                  </a:txBody>
                  <a:tcPr/>
                </a:tc>
                <a:tc>
                  <a:txBody>
                    <a:bodyPr/>
                    <a:lstStyle/>
                    <a:p>
                      <a:pPr algn="ctr"/>
                      <a:r>
                        <a:rPr lang="en-GB" sz="1400" b="1" dirty="0" smtClean="0"/>
                        <a:t>Assignment</a:t>
                      </a:r>
                      <a:r>
                        <a:rPr lang="en-GB" sz="1400" b="1" baseline="0" dirty="0" smtClean="0"/>
                        <a:t> Change Form MUST be completed and personal file transferred</a:t>
                      </a:r>
                      <a:endParaRPr lang="en-GB" sz="1400" b="1" dirty="0"/>
                    </a:p>
                  </a:txBody>
                  <a:tcPr/>
                </a:tc>
              </a:tr>
            </a:tbl>
          </a:graphicData>
        </a:graphic>
      </p:graphicFrame>
    </p:spTree>
    <p:extLst>
      <p:ext uri="{BB962C8B-B14F-4D97-AF65-F5344CB8AC3E}">
        <p14:creationId xmlns:p14="http://schemas.microsoft.com/office/powerpoint/2010/main" val="7869132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516216" y="571500"/>
            <a:ext cx="2442047"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500063" y="1340767"/>
            <a:ext cx="8229600" cy="588045"/>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Exporting Manager</a:t>
            </a:r>
          </a:p>
        </p:txBody>
      </p:sp>
      <p:sp>
        <p:nvSpPr>
          <p:cNvPr id="13" name="Rectangle 3"/>
          <p:cNvSpPr>
            <a:spLocks noGrp="1" noChangeArrowheads="1"/>
          </p:cNvSpPr>
          <p:nvPr>
            <p:ph idx="1"/>
          </p:nvPr>
        </p:nvSpPr>
        <p:spPr>
          <a:xfrm>
            <a:off x="424656" y="1988840"/>
            <a:ext cx="8329613" cy="4583410"/>
          </a:xfrm>
        </p:spPr>
        <p:txBody>
          <a:bodyPr/>
          <a:lstStyle/>
          <a:p>
            <a:pPr marL="0" indent="0">
              <a:buNone/>
            </a:pPr>
            <a:r>
              <a:rPr lang="en-GB" sz="2000" b="1" smtClean="0">
                <a:latin typeface="Arial" panose="020B0604020202020204" pitchFamily="34" charset="0"/>
                <a:cs typeface="Arial" panose="020B0604020202020204" pitchFamily="34" charset="0"/>
              </a:rPr>
              <a:t>TIMESCALES</a:t>
            </a:r>
            <a:endParaRPr lang="en-GB" sz="2000" b="1" dirty="0" smtClean="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34526787"/>
              </p:ext>
            </p:extLst>
          </p:nvPr>
        </p:nvGraphicFramePr>
        <p:xfrm>
          <a:off x="539552" y="2420889"/>
          <a:ext cx="8136906" cy="4032447"/>
        </p:xfrm>
        <a:graphic>
          <a:graphicData uri="http://schemas.openxmlformats.org/drawingml/2006/table">
            <a:tbl>
              <a:tblPr firstRow="1" bandRow="1">
                <a:tableStyleId>{5C22544A-7EE6-4342-B048-85BDC9FD1C3A}</a:tableStyleId>
              </a:tblPr>
              <a:tblGrid>
                <a:gridCol w="1080120"/>
                <a:gridCol w="1800200"/>
                <a:gridCol w="1944216"/>
                <a:gridCol w="1008112"/>
                <a:gridCol w="948107"/>
                <a:gridCol w="1356151"/>
              </a:tblGrid>
              <a:tr h="716456">
                <a:tc>
                  <a:txBody>
                    <a:bodyPr/>
                    <a:lstStyle/>
                    <a:p>
                      <a:pPr algn="ctr"/>
                      <a:r>
                        <a:rPr lang="en-GB" sz="1400" b="1" dirty="0" smtClean="0"/>
                        <a:t>Scenario 4</a:t>
                      </a:r>
                      <a:endParaRPr lang="en-GB" sz="1400" b="1" dirty="0"/>
                    </a:p>
                  </a:txBody>
                  <a:tcPr/>
                </a:tc>
                <a:tc>
                  <a:txBody>
                    <a:bodyPr/>
                    <a:lstStyle/>
                    <a:p>
                      <a:pPr algn="ctr"/>
                      <a:r>
                        <a:rPr lang="en-GB" sz="1400" dirty="0" smtClean="0"/>
                        <a:t>Week 1</a:t>
                      </a:r>
                      <a:endParaRPr lang="en-GB" sz="1400" dirty="0"/>
                    </a:p>
                  </a:txBody>
                  <a:tcPr/>
                </a:tc>
                <a:tc>
                  <a:txBody>
                    <a:bodyPr/>
                    <a:lstStyle/>
                    <a:p>
                      <a:pPr algn="ctr"/>
                      <a:r>
                        <a:rPr lang="en-GB" sz="1400" dirty="0" smtClean="0"/>
                        <a:t>Week 2</a:t>
                      </a:r>
                      <a:endParaRPr lang="en-GB" sz="1400" dirty="0"/>
                    </a:p>
                  </a:txBody>
                  <a:tcPr/>
                </a:tc>
                <a:tc>
                  <a:txBody>
                    <a:bodyPr/>
                    <a:lstStyle/>
                    <a:p>
                      <a:pPr algn="ctr"/>
                      <a:r>
                        <a:rPr lang="en-GB" sz="1400" dirty="0" smtClean="0"/>
                        <a:t>Week 6 - 8</a:t>
                      </a:r>
                      <a:endParaRPr lang="en-GB" sz="1400" dirty="0"/>
                    </a:p>
                  </a:txBody>
                  <a:tcPr/>
                </a:tc>
                <a:tc>
                  <a:txBody>
                    <a:bodyPr/>
                    <a:lstStyle/>
                    <a:p>
                      <a:pPr algn="ctr"/>
                      <a:r>
                        <a:rPr lang="en-GB" sz="1400" dirty="0" smtClean="0"/>
                        <a:t>Week 8 - 12</a:t>
                      </a:r>
                      <a:endParaRPr lang="en-GB" sz="1400" dirty="0"/>
                    </a:p>
                  </a:txBody>
                  <a:tcPr/>
                </a:tc>
                <a:tc>
                  <a:txBody>
                    <a:bodyPr/>
                    <a:lstStyle/>
                    <a:p>
                      <a:pPr algn="ctr"/>
                      <a:r>
                        <a:rPr lang="en-GB" sz="1400" dirty="0" smtClean="0"/>
                        <a:t>Week 4 or 6</a:t>
                      </a:r>
                      <a:endParaRPr lang="en-GB" sz="1400" dirty="0"/>
                    </a:p>
                  </a:txBody>
                  <a:tcPr/>
                </a:tc>
              </a:tr>
              <a:tr h="3315991">
                <a:tc>
                  <a:txBody>
                    <a:bodyPr/>
                    <a:lstStyle/>
                    <a:p>
                      <a:pPr algn="ctr"/>
                      <a:r>
                        <a:rPr lang="en-GB" sz="1400" b="1" dirty="0" smtClean="0"/>
                        <a:t>Suitable Vacancy found but rejected</a:t>
                      </a:r>
                      <a:endParaRPr lang="en-GB" sz="1400" b="1" dirty="0"/>
                    </a:p>
                  </a:txBody>
                  <a:tcPr/>
                </a:tc>
                <a:tc>
                  <a:txBody>
                    <a:bodyPr/>
                    <a:lstStyle/>
                    <a:p>
                      <a:pPr algn="ctr"/>
                      <a:r>
                        <a:rPr lang="en-GB" sz="1400" dirty="0" smtClean="0"/>
                        <a:t>Placed on Register following Aspirational Interview completed by Line Manager</a:t>
                      </a:r>
                    </a:p>
                    <a:p>
                      <a:pPr algn="ctr"/>
                      <a:endParaRPr lang="en-GB" sz="1400" dirty="0" smtClean="0"/>
                    </a:p>
                    <a:p>
                      <a:pPr algn="ctr"/>
                      <a:r>
                        <a:rPr lang="en-GB" sz="1400" dirty="0" smtClean="0"/>
                        <a:t>Work trial offered Confirmation</a:t>
                      </a:r>
                      <a:r>
                        <a:rPr lang="en-GB" sz="1400" baseline="0" dirty="0" smtClean="0"/>
                        <a:t> of rejection and reason received. Discussion with Management and deemed suitable</a:t>
                      </a:r>
                      <a:endParaRPr lang="en-GB" sz="1400" dirty="0"/>
                    </a:p>
                  </a:txBody>
                  <a:tcPr/>
                </a:tc>
                <a:tc>
                  <a:txBody>
                    <a:bodyPr/>
                    <a:lstStyle/>
                    <a:p>
                      <a:pPr algn="ctr"/>
                      <a:r>
                        <a:rPr lang="en-GB" sz="1400" dirty="0" smtClean="0"/>
                        <a:t>Meeting held and member of staff advises deemed</a:t>
                      </a:r>
                      <a:r>
                        <a:rPr lang="en-GB" sz="1400" baseline="0" dirty="0" smtClean="0"/>
                        <a:t> suitable and will be required to attend Hearing, where employment terminated WITHOUT redundancy.</a:t>
                      </a:r>
                    </a:p>
                    <a:p>
                      <a:pPr algn="ctr"/>
                      <a:endParaRPr lang="en-GB" sz="1400" baseline="0" dirty="0" smtClean="0"/>
                    </a:p>
                    <a:p>
                      <a:pPr algn="ctr"/>
                      <a:r>
                        <a:rPr lang="en-GB" sz="1400" baseline="0" dirty="0" smtClean="0"/>
                        <a:t>Hearing date to be secured MSOC drafted – this can take up to 6 weeks to be secured and MSOC drafted</a:t>
                      </a:r>
                      <a:endParaRPr lang="en-GB" sz="1400" dirty="0"/>
                    </a:p>
                  </a:txBody>
                  <a:tcPr/>
                </a:tc>
                <a:tc>
                  <a:txBody>
                    <a:bodyPr/>
                    <a:lstStyle/>
                    <a:p>
                      <a:pPr algn="ctr"/>
                      <a:r>
                        <a:rPr lang="en-GB" sz="1400" dirty="0" smtClean="0"/>
                        <a:t>Hearing held</a:t>
                      </a:r>
                    </a:p>
                    <a:p>
                      <a:pPr algn="ctr"/>
                      <a:endParaRPr lang="en-GB" sz="1400" dirty="0" smtClean="0"/>
                    </a:p>
                    <a:p>
                      <a:pPr algn="ctr"/>
                      <a:r>
                        <a:rPr lang="en-GB" sz="1400" dirty="0" smtClean="0"/>
                        <a:t>Right to Appeal</a:t>
                      </a:r>
                    </a:p>
                    <a:p>
                      <a:pPr algn="ctr"/>
                      <a:r>
                        <a:rPr lang="en-GB" sz="1400" dirty="0" smtClean="0"/>
                        <a:t>(2 weeks)</a:t>
                      </a:r>
                      <a:endParaRPr lang="en-GB" sz="1400" dirty="0"/>
                    </a:p>
                  </a:txBody>
                  <a:tcPr/>
                </a:tc>
                <a:tc>
                  <a:txBody>
                    <a:bodyPr/>
                    <a:lstStyle/>
                    <a:p>
                      <a:pPr algn="ctr"/>
                      <a:r>
                        <a:rPr lang="en-GB" sz="1400" dirty="0" smtClean="0"/>
                        <a:t>Appeal Hearing</a:t>
                      </a:r>
                      <a:endParaRPr lang="en-GB" sz="1400" dirty="0"/>
                    </a:p>
                  </a:txBody>
                  <a:tcPr/>
                </a:tc>
                <a:tc>
                  <a:txBody>
                    <a:bodyPr/>
                    <a:lstStyle/>
                    <a:p>
                      <a:pPr algn="ctr"/>
                      <a:r>
                        <a:rPr lang="en-GB" sz="1400" b="1" dirty="0" smtClean="0"/>
                        <a:t>Both securing the initial hearing and / or appeal hearing can take longer depending on Senior Management availability</a:t>
                      </a:r>
                      <a:endParaRPr lang="en-GB" sz="1400" b="1" dirty="0"/>
                    </a:p>
                  </a:txBody>
                  <a:tcPr/>
                </a:tc>
              </a:tr>
            </a:tbl>
          </a:graphicData>
        </a:graphic>
      </p:graphicFrame>
    </p:spTree>
    <p:extLst>
      <p:ext uri="{BB962C8B-B14F-4D97-AF65-F5344CB8AC3E}">
        <p14:creationId xmlns:p14="http://schemas.microsoft.com/office/powerpoint/2010/main" val="4245145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16386" name="Picture 4" descr="Blackpool%20Teaching%20Col[1]"/>
          <p:cNvPicPr>
            <a:picLocks noChangeAspect="1" noChangeArrowheads="1"/>
          </p:cNvPicPr>
          <p:nvPr/>
        </p:nvPicPr>
        <p:blipFill>
          <a:blip r:embed="rId4" cstate="print"/>
          <a:srcRect/>
          <a:stretch>
            <a:fillRect/>
          </a:stretch>
        </p:blipFill>
        <p:spPr bwMode="auto">
          <a:xfrm>
            <a:off x="6372200" y="571500"/>
            <a:ext cx="2586063" cy="841276"/>
          </a:xfrm>
          <a:prstGeom prst="rect">
            <a:avLst/>
          </a:prstGeom>
          <a:noFill/>
          <a:ln w="9525" algn="in">
            <a:noFill/>
            <a:miter lim="800000"/>
            <a:headEnd/>
            <a:tailEnd/>
          </a:ln>
        </p:spPr>
      </p:pic>
      <p:sp>
        <p:nvSpPr>
          <p:cNvPr id="1638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1638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1638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1639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16391" name="Title 11"/>
          <p:cNvSpPr>
            <a:spLocks noGrp="1"/>
          </p:cNvSpPr>
          <p:nvPr>
            <p:ph type="title"/>
          </p:nvPr>
        </p:nvSpPr>
        <p:spPr>
          <a:xfrm>
            <a:off x="500063" y="1246188"/>
            <a:ext cx="8229600" cy="886668"/>
          </a:xfrm>
        </p:spPr>
        <p:txBody>
          <a:bodyPr/>
          <a:lstStyle/>
          <a:p>
            <a:pPr algn="l"/>
            <a:r>
              <a:rPr lang="en-GB" sz="3200" b="1" dirty="0" smtClean="0">
                <a:solidFill>
                  <a:srgbClr val="0070C0"/>
                </a:solidFill>
                <a:latin typeface="Arial" charset="0"/>
                <a:cs typeface="Arial" charset="0"/>
              </a:rPr>
              <a:t>Steps</a:t>
            </a:r>
          </a:p>
        </p:txBody>
      </p:sp>
      <p:sp>
        <p:nvSpPr>
          <p:cNvPr id="13" name="Content Placeholder 12"/>
          <p:cNvSpPr>
            <a:spLocks noGrp="1"/>
          </p:cNvSpPr>
          <p:nvPr>
            <p:ph idx="1"/>
          </p:nvPr>
        </p:nvSpPr>
        <p:spPr>
          <a:xfrm>
            <a:off x="496094" y="2348880"/>
            <a:ext cx="8186737" cy="3840163"/>
          </a:xfrm>
        </p:spPr>
        <p:txBody>
          <a:bodyPr>
            <a:normAutofit lnSpcReduction="10000"/>
          </a:bodyPr>
          <a:lstStyle/>
          <a:p>
            <a:pPr marL="457200" indent="-457200">
              <a:lnSpc>
                <a:spcPct val="90000"/>
              </a:lnSpc>
              <a:buFont typeface="+mj-lt"/>
              <a:buAutoNum type="arabicPeriod"/>
            </a:pPr>
            <a:r>
              <a:rPr lang="en-US" sz="2400" dirty="0" smtClean="0">
                <a:latin typeface="Arial" pitchFamily="34" charset="0"/>
                <a:cs typeface="Arial" pitchFamily="34" charset="0"/>
              </a:rPr>
              <a:t> Understanding what Redeployment is</a:t>
            </a:r>
          </a:p>
          <a:p>
            <a:pPr marL="457200" indent="-457200">
              <a:lnSpc>
                <a:spcPct val="90000"/>
              </a:lnSpc>
              <a:buFont typeface="+mj-lt"/>
              <a:buAutoNum type="arabicPeriod"/>
            </a:pPr>
            <a:endParaRPr lang="en-US" sz="2400" dirty="0" smtClean="0">
              <a:latin typeface="Arial" pitchFamily="34" charset="0"/>
              <a:cs typeface="Arial" pitchFamily="34" charset="0"/>
            </a:endParaRPr>
          </a:p>
          <a:p>
            <a:pPr marL="457200" indent="-457200">
              <a:lnSpc>
                <a:spcPct val="90000"/>
              </a:lnSpc>
              <a:buFont typeface="+mj-lt"/>
              <a:buAutoNum type="arabicPeriod"/>
            </a:pPr>
            <a:r>
              <a:rPr lang="en-US" sz="2400" dirty="0" smtClean="0">
                <a:latin typeface="Arial" pitchFamily="34" charset="0"/>
                <a:cs typeface="Arial" pitchFamily="34" charset="0"/>
              </a:rPr>
              <a:t> HR role in </a:t>
            </a:r>
            <a:r>
              <a:rPr lang="en-US" sz="2400" dirty="0">
                <a:latin typeface="Arial" pitchFamily="34" charset="0"/>
                <a:cs typeface="Arial" pitchFamily="34" charset="0"/>
              </a:rPr>
              <a:t>the process</a:t>
            </a:r>
          </a:p>
          <a:p>
            <a:pPr marL="457200" indent="-457200">
              <a:lnSpc>
                <a:spcPct val="90000"/>
              </a:lnSpc>
              <a:buFont typeface="+mj-lt"/>
              <a:buAutoNum type="arabicPeriod"/>
            </a:pPr>
            <a:endParaRPr lang="en-US" sz="2400" dirty="0">
              <a:latin typeface="Arial" pitchFamily="34" charset="0"/>
              <a:cs typeface="Arial" pitchFamily="34" charset="0"/>
            </a:endParaRPr>
          </a:p>
          <a:p>
            <a:pPr marL="457200" indent="-457200">
              <a:lnSpc>
                <a:spcPct val="90000"/>
              </a:lnSpc>
              <a:buFont typeface="+mj-lt"/>
              <a:buAutoNum type="arabicPeriod"/>
            </a:pPr>
            <a:r>
              <a:rPr lang="en-US" sz="2400" dirty="0" smtClean="0">
                <a:latin typeface="Arial" pitchFamily="34" charset="0"/>
                <a:cs typeface="Arial" pitchFamily="34" charset="0"/>
              </a:rPr>
              <a:t> Line management (exporting manager) responsibility </a:t>
            </a:r>
          </a:p>
          <a:p>
            <a:pPr marL="457200" indent="-457200">
              <a:lnSpc>
                <a:spcPct val="90000"/>
              </a:lnSpc>
              <a:buFont typeface="+mj-lt"/>
              <a:buAutoNum type="arabicPeriod"/>
            </a:pPr>
            <a:endParaRPr lang="en-US" sz="2400" dirty="0" smtClean="0">
              <a:latin typeface="Arial" pitchFamily="34" charset="0"/>
              <a:cs typeface="Arial" pitchFamily="34" charset="0"/>
            </a:endParaRPr>
          </a:p>
          <a:p>
            <a:pPr marL="457200" indent="-457200">
              <a:lnSpc>
                <a:spcPct val="90000"/>
              </a:lnSpc>
              <a:buFont typeface="+mj-lt"/>
              <a:buAutoNum type="arabicPeriod"/>
            </a:pPr>
            <a:r>
              <a:rPr lang="en-GB" sz="2400" dirty="0" smtClean="0">
                <a:latin typeface="Arial" pitchFamily="34" charset="0"/>
                <a:cs typeface="Arial" pitchFamily="34" charset="0"/>
              </a:rPr>
              <a:t> Individuals responsibility  </a:t>
            </a:r>
          </a:p>
          <a:p>
            <a:pPr marL="457200" indent="-457200">
              <a:lnSpc>
                <a:spcPct val="90000"/>
              </a:lnSpc>
              <a:buFont typeface="+mj-lt"/>
              <a:buAutoNum type="arabicPeriod"/>
            </a:pPr>
            <a:endParaRPr lang="en-GB" sz="2400" dirty="0" smtClean="0">
              <a:latin typeface="Arial" pitchFamily="34" charset="0"/>
              <a:cs typeface="Arial" pitchFamily="34" charset="0"/>
            </a:endParaRPr>
          </a:p>
          <a:p>
            <a:pPr marL="457200" indent="-457200">
              <a:lnSpc>
                <a:spcPct val="90000"/>
              </a:lnSpc>
              <a:buFont typeface="+mj-lt"/>
              <a:buAutoNum type="arabicPeriod"/>
            </a:pPr>
            <a:r>
              <a:rPr lang="en-GB" sz="2400" dirty="0">
                <a:latin typeface="Arial" pitchFamily="34" charset="0"/>
                <a:cs typeface="Arial" pitchFamily="34" charset="0"/>
              </a:rPr>
              <a:t> </a:t>
            </a:r>
            <a:r>
              <a:rPr lang="en-GB" sz="2400" dirty="0" smtClean="0">
                <a:latin typeface="Arial" pitchFamily="34" charset="0"/>
                <a:cs typeface="Arial" pitchFamily="34" charset="0"/>
              </a:rPr>
              <a:t>The process </a:t>
            </a:r>
          </a:p>
          <a:p>
            <a:pPr marL="0" indent="0">
              <a:lnSpc>
                <a:spcPct val="90000"/>
              </a:lnSpc>
              <a:buNone/>
            </a:pPr>
            <a:r>
              <a:rPr lang="en-GB" sz="2400" dirty="0" smtClean="0">
                <a:latin typeface="Arial" pitchFamily="34" charset="0"/>
                <a:cs typeface="Arial" pitchFamily="34" charset="0"/>
              </a:rPr>
              <a:t>  </a:t>
            </a:r>
            <a:r>
              <a:rPr lang="en-US" sz="2400" dirty="0" smtClean="0">
                <a:latin typeface="Arial" pitchFamily="34" charset="0"/>
                <a:cs typeface="Arial" pitchFamily="34" charset="0"/>
              </a:rPr>
              <a:t>  </a:t>
            </a:r>
            <a:endParaRPr lang="en-US" sz="2400" dirty="0" smtClean="0">
              <a:latin typeface="Arial" charset="0"/>
              <a:cs typeface="Arial" charset="0"/>
            </a:endParaRPr>
          </a:p>
          <a:p>
            <a:pPr marL="0" indent="0">
              <a:lnSpc>
                <a:spcPct val="90000"/>
              </a:lnSpc>
              <a:buNone/>
            </a:pPr>
            <a:endParaRPr lang="en-GB" sz="3000" dirty="0" smtClean="0">
              <a:solidFill>
                <a:srgbClr val="0070C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156176" y="571500"/>
            <a:ext cx="2802087" cy="76926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474663" y="1340768"/>
            <a:ext cx="8229600" cy="576064"/>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Successful Work Trial </a:t>
            </a:r>
          </a:p>
        </p:txBody>
      </p:sp>
      <p:sp>
        <p:nvSpPr>
          <p:cNvPr id="13" name="Rectangle 3"/>
          <p:cNvSpPr>
            <a:spLocks noGrp="1" noChangeArrowheads="1"/>
          </p:cNvSpPr>
          <p:nvPr>
            <p:ph idx="1"/>
          </p:nvPr>
        </p:nvSpPr>
        <p:spPr>
          <a:xfrm>
            <a:off x="424656" y="1916832"/>
            <a:ext cx="8329613" cy="4536504"/>
          </a:xfrm>
        </p:spPr>
        <p:txBody>
          <a:bodyPr/>
          <a:lstStyle/>
          <a:p>
            <a:r>
              <a:rPr lang="en-GB" sz="2400" dirty="0" smtClean="0">
                <a:latin typeface="Arial" panose="020B0604020202020204" pitchFamily="34" charset="0"/>
                <a:cs typeface="Arial" panose="020B0604020202020204" pitchFamily="34" charset="0"/>
              </a:rPr>
              <a:t>Individual integrated into the team and made to feel part of the team</a:t>
            </a:r>
          </a:p>
          <a:p>
            <a:r>
              <a:rPr lang="en-GB" sz="2400" dirty="0" smtClean="0">
                <a:latin typeface="Arial" panose="020B0604020202020204" pitchFamily="34" charset="0"/>
                <a:cs typeface="Arial" panose="020B0604020202020204" pitchFamily="34" charset="0"/>
              </a:rPr>
              <a:t>Clear objectives that have been met </a:t>
            </a:r>
          </a:p>
          <a:p>
            <a:r>
              <a:rPr lang="en-GB" sz="2400" dirty="0" smtClean="0">
                <a:latin typeface="Arial" panose="020B0604020202020204" pitchFamily="34" charset="0"/>
                <a:cs typeface="Arial" panose="020B0604020202020204" pitchFamily="34" charset="0"/>
              </a:rPr>
              <a:t>Supportive Manager, giving/providing regular feedback (Weekly 1:1’s for example)</a:t>
            </a:r>
          </a:p>
          <a:p>
            <a:r>
              <a:rPr lang="en-GB" sz="2400" dirty="0" smtClean="0">
                <a:latin typeface="Arial" panose="020B0604020202020204" pitchFamily="34" charset="0"/>
                <a:cs typeface="Arial" panose="020B0604020202020204" pitchFamily="34" charset="0"/>
              </a:rPr>
              <a:t>If there are adjustments that have to be made (OH </a:t>
            </a:r>
            <a:r>
              <a:rPr lang="en-GB" sz="2400" dirty="0" err="1" smtClean="0">
                <a:latin typeface="Arial" panose="020B0604020202020204" pitchFamily="34" charset="0"/>
                <a:cs typeface="Arial" panose="020B0604020202020204" pitchFamily="34" charset="0"/>
              </a:rPr>
              <a:t>etc</a:t>
            </a:r>
            <a:r>
              <a:rPr lang="en-GB" sz="2400" dirty="0" smtClean="0">
                <a:latin typeface="Arial" panose="020B0604020202020204" pitchFamily="34" charset="0"/>
                <a:cs typeface="Arial" panose="020B0604020202020204" pitchFamily="34" charset="0"/>
              </a:rPr>
              <a:t>), then don’t allow them to hinder the individuals work trial – support them</a:t>
            </a:r>
          </a:p>
          <a:p>
            <a:r>
              <a:rPr lang="en-GB" sz="2400" dirty="0" smtClean="0">
                <a:latin typeface="Arial" panose="020B0604020202020204" pitchFamily="34" charset="0"/>
                <a:cs typeface="Arial" panose="020B0604020202020204" pitchFamily="34" charset="0"/>
              </a:rPr>
              <a:t>Assignment Change Form completed and personal file transferred to recruiting manager.</a:t>
            </a:r>
          </a:p>
          <a:p>
            <a:endParaRPr lang="en-GB" sz="2400" dirty="0" smtClean="0"/>
          </a:p>
        </p:txBody>
      </p:sp>
    </p:spTree>
    <p:extLst>
      <p:ext uri="{BB962C8B-B14F-4D97-AF65-F5344CB8AC3E}">
        <p14:creationId xmlns:p14="http://schemas.microsoft.com/office/powerpoint/2010/main" val="34686275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156176" y="571500"/>
            <a:ext cx="2802087"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500063" y="1246187"/>
            <a:ext cx="8229600" cy="682625"/>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Unsuccessful Work Trial – Why!</a:t>
            </a:r>
            <a:endParaRPr lang="en-GB" sz="3200" dirty="0" smtClean="0">
              <a:solidFill>
                <a:srgbClr val="0070C0"/>
              </a:solidFill>
            </a:endParaRPr>
          </a:p>
        </p:txBody>
      </p:sp>
      <p:sp>
        <p:nvSpPr>
          <p:cNvPr id="13" name="Rectangle 3"/>
          <p:cNvSpPr>
            <a:spLocks noGrp="1" noChangeArrowheads="1"/>
          </p:cNvSpPr>
          <p:nvPr>
            <p:ph idx="1"/>
          </p:nvPr>
        </p:nvSpPr>
        <p:spPr>
          <a:xfrm>
            <a:off x="457200" y="2132856"/>
            <a:ext cx="8501063" cy="3960440"/>
          </a:xfrm>
        </p:spPr>
        <p:txBody>
          <a:bodyPr/>
          <a:lstStyle/>
          <a:p>
            <a:pPr marL="571500" indent="-457200"/>
            <a:endParaRPr lang="en-GB" sz="2400" dirty="0" smtClean="0">
              <a:latin typeface="Arial" panose="020B0604020202020204" pitchFamily="34" charset="0"/>
              <a:cs typeface="Arial" panose="020B0604020202020204" pitchFamily="34" charset="0"/>
            </a:endParaRPr>
          </a:p>
          <a:p>
            <a:pPr marL="571500" indent="-457200"/>
            <a:r>
              <a:rPr lang="en-GB" sz="2400" dirty="0" smtClean="0">
                <a:latin typeface="Arial" panose="020B0604020202020204" pitchFamily="34" charset="0"/>
                <a:cs typeface="Arial" panose="020B0604020202020204" pitchFamily="34" charset="0"/>
              </a:rPr>
              <a:t>Unclear or undocumented objectives</a:t>
            </a:r>
          </a:p>
          <a:p>
            <a:pPr marL="571500" indent="-457200"/>
            <a:r>
              <a:rPr lang="en-GB" sz="2400" dirty="0" smtClean="0">
                <a:latin typeface="Arial" panose="020B0604020202020204" pitchFamily="34" charset="0"/>
                <a:cs typeface="Arial" panose="020B0604020202020204" pitchFamily="34" charset="0"/>
              </a:rPr>
              <a:t>No adjustments being made for any OH measures</a:t>
            </a:r>
          </a:p>
          <a:p>
            <a:pPr marL="571500" indent="-457200"/>
            <a:r>
              <a:rPr lang="en-GB" sz="2400" dirty="0" smtClean="0">
                <a:latin typeface="Arial" panose="020B0604020202020204" pitchFamily="34" charset="0"/>
                <a:cs typeface="Arial" panose="020B0604020202020204" pitchFamily="34" charset="0"/>
              </a:rPr>
              <a:t>Little to no engagement with the individual</a:t>
            </a:r>
          </a:p>
          <a:p>
            <a:pPr marL="571500" indent="-457200"/>
            <a:r>
              <a:rPr lang="en-GB" sz="2400" dirty="0" smtClean="0">
                <a:latin typeface="Arial" panose="020B0604020202020204" pitchFamily="34" charset="0"/>
                <a:cs typeface="Arial" panose="020B0604020202020204" pitchFamily="34" charset="0"/>
              </a:rPr>
              <a:t>No feedback on performance issues</a:t>
            </a:r>
          </a:p>
          <a:p>
            <a:pPr marL="571500" indent="-457200"/>
            <a:r>
              <a:rPr lang="en-GB" sz="2400" dirty="0">
                <a:latin typeface="Arial" panose="020B0604020202020204" pitchFamily="34" charset="0"/>
                <a:cs typeface="Arial" panose="020B0604020202020204" pitchFamily="34" charset="0"/>
              </a:rPr>
              <a:t>Grievance by the </a:t>
            </a:r>
            <a:r>
              <a:rPr lang="en-GB" sz="2400" dirty="0" smtClean="0">
                <a:latin typeface="Arial" panose="020B0604020202020204" pitchFamily="34" charset="0"/>
                <a:cs typeface="Arial" panose="020B0604020202020204" pitchFamily="34" charset="0"/>
              </a:rPr>
              <a:t>individual</a:t>
            </a:r>
          </a:p>
        </p:txBody>
      </p:sp>
    </p:spTree>
    <p:extLst>
      <p:ext uri="{BB962C8B-B14F-4D97-AF65-F5344CB8AC3E}">
        <p14:creationId xmlns:p14="http://schemas.microsoft.com/office/powerpoint/2010/main" val="2024444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516216" y="571500"/>
            <a:ext cx="2442047" cy="76926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500063" y="1484784"/>
            <a:ext cx="8229600" cy="576064"/>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Employee </a:t>
            </a:r>
          </a:p>
        </p:txBody>
      </p:sp>
      <p:sp>
        <p:nvSpPr>
          <p:cNvPr id="13" name="Rectangle 3"/>
          <p:cNvSpPr>
            <a:spLocks noGrp="1" noChangeArrowheads="1"/>
          </p:cNvSpPr>
          <p:nvPr>
            <p:ph idx="1"/>
          </p:nvPr>
        </p:nvSpPr>
        <p:spPr>
          <a:xfrm>
            <a:off x="424656" y="2060848"/>
            <a:ext cx="8329613" cy="4320480"/>
          </a:xfrm>
        </p:spPr>
        <p:txBody>
          <a:bodyPr/>
          <a:lstStyle/>
          <a:p>
            <a:endParaRPr lang="en-GB" sz="2000" dirty="0" smtClean="0"/>
          </a:p>
          <a:p>
            <a:r>
              <a:rPr lang="en-GB" sz="2400" dirty="0">
                <a:latin typeface="Arial" panose="020B0604020202020204" pitchFamily="34" charset="0"/>
                <a:cs typeface="Arial" panose="020B0604020202020204" pitchFamily="34" charset="0"/>
              </a:rPr>
              <a:t>Employees may undertake </a:t>
            </a:r>
            <a:r>
              <a:rPr lang="en-GB" sz="2400" dirty="0" smtClean="0">
                <a:latin typeface="Arial" panose="020B0604020202020204" pitchFamily="34" charset="0"/>
                <a:cs typeface="Arial" panose="020B0604020202020204" pitchFamily="34" charset="0"/>
              </a:rPr>
              <a:t>up </a:t>
            </a:r>
            <a:r>
              <a:rPr lang="en-GB" sz="2400" dirty="0">
                <a:latin typeface="Arial" panose="020B0604020202020204" pitchFamily="34" charset="0"/>
                <a:cs typeface="Arial" panose="020B0604020202020204" pitchFamily="34" charset="0"/>
              </a:rPr>
              <a:t>to a maximum of </a:t>
            </a:r>
            <a:r>
              <a:rPr lang="en-GB" sz="2400" dirty="0" smtClean="0">
                <a:latin typeface="Arial" panose="020B0604020202020204" pitchFamily="34" charset="0"/>
                <a:cs typeface="Arial" panose="020B0604020202020204" pitchFamily="34" charset="0"/>
              </a:rPr>
              <a:t>3 work trials. </a:t>
            </a:r>
            <a:r>
              <a:rPr lang="en-GB" sz="2400" dirty="0">
                <a:latin typeface="Arial" panose="020B0604020202020204" pitchFamily="34" charset="0"/>
                <a:cs typeface="Arial" panose="020B0604020202020204" pitchFamily="34" charset="0"/>
              </a:rPr>
              <a:t>If an employee rejects a work trial without a justifiable reason, that would count as one work trial for the purpose of this process. </a:t>
            </a:r>
            <a:endParaRPr lang="en-GB" sz="2400" dirty="0" smtClean="0">
              <a:latin typeface="Arial" panose="020B0604020202020204" pitchFamily="34" charset="0"/>
              <a:cs typeface="Arial" panose="020B0604020202020204" pitchFamily="34" charset="0"/>
            </a:endParaRPr>
          </a:p>
          <a:p>
            <a:pPr marL="0" indent="0">
              <a:buNone/>
            </a:pPr>
            <a:endParaRPr lang="en-GB" sz="2400" dirty="0" smtClean="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If an employee rejects the offer of a post deemed to be an appropriate job match without a justifiable reason, the employee may forfeit their right to a redundancy payment, where applicable. </a:t>
            </a:r>
            <a:endParaRPr lang="en-GB" sz="2400" dirty="0" smtClean="0">
              <a:latin typeface="Arial" panose="020B0604020202020204" pitchFamily="34" charset="0"/>
              <a:cs typeface="Arial" panose="020B0604020202020204" pitchFamily="34" charset="0"/>
            </a:endParaRPr>
          </a:p>
          <a:p>
            <a:pPr algn="ctr">
              <a:spcBef>
                <a:spcPct val="0"/>
              </a:spcBef>
            </a:pPr>
            <a:endParaRPr lang="en-GB" sz="2400" dirty="0">
              <a:latin typeface="Arial" panose="020B0604020202020204" pitchFamily="34" charset="0"/>
              <a:cs typeface="Arial" panose="020B0604020202020204" pitchFamily="34" charset="0"/>
            </a:endParaRPr>
          </a:p>
          <a:p>
            <a:pPr marL="0" indent="0" algn="ctr">
              <a:buNone/>
            </a:pPr>
            <a:endParaRPr lang="en-GB" sz="2400" dirty="0" smtClean="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90982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084168" y="571500"/>
            <a:ext cx="2874095"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500063" y="1246187"/>
            <a:ext cx="8229600" cy="682625"/>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Employee </a:t>
            </a:r>
          </a:p>
        </p:txBody>
      </p:sp>
      <p:sp>
        <p:nvSpPr>
          <p:cNvPr id="13" name="Rectangle 3"/>
          <p:cNvSpPr>
            <a:spLocks noGrp="1" noChangeArrowheads="1"/>
          </p:cNvSpPr>
          <p:nvPr>
            <p:ph idx="1"/>
          </p:nvPr>
        </p:nvSpPr>
        <p:spPr>
          <a:xfrm>
            <a:off x="395536" y="1988840"/>
            <a:ext cx="8391277" cy="4464496"/>
          </a:xfrm>
        </p:spPr>
        <p:txBody>
          <a:bodyPr/>
          <a:lstStyle/>
          <a:p>
            <a:pPr marL="914400" lvl="2" indent="0" algn="ctr">
              <a:buNone/>
            </a:pPr>
            <a:endParaRPr lang="en-GB"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Redeployment on fewer </a:t>
            </a:r>
            <a:r>
              <a:rPr lang="en-GB" sz="2400" dirty="0">
                <a:latin typeface="Arial" panose="020B0604020202020204" pitchFamily="34" charset="0"/>
                <a:cs typeface="Arial" panose="020B0604020202020204" pitchFamily="34" charset="0"/>
              </a:rPr>
              <a:t>hours </a:t>
            </a:r>
            <a:r>
              <a:rPr lang="en-GB" sz="2400" dirty="0" smtClean="0">
                <a:latin typeface="Arial" panose="020B0604020202020204" pitchFamily="34" charset="0"/>
                <a:cs typeface="Arial" panose="020B0604020202020204" pitchFamily="34" charset="0"/>
              </a:rPr>
              <a:t>and </a:t>
            </a:r>
            <a:r>
              <a:rPr lang="en-GB" sz="2400" dirty="0">
                <a:latin typeface="Arial" panose="020B0604020202020204" pitchFamily="34" charset="0"/>
                <a:cs typeface="Arial" panose="020B0604020202020204" pitchFamily="34" charset="0"/>
              </a:rPr>
              <a:t>pay protection </a:t>
            </a:r>
            <a:r>
              <a:rPr lang="en-GB" sz="2400" dirty="0" smtClean="0">
                <a:latin typeface="Arial" panose="020B0604020202020204" pitchFamily="34" charset="0"/>
                <a:cs typeface="Arial" panose="020B0604020202020204" pitchFamily="34" charset="0"/>
              </a:rPr>
              <a:t>being received, the staff member will be required to work </a:t>
            </a:r>
            <a:r>
              <a:rPr lang="en-GB" sz="2400" dirty="0">
                <a:latin typeface="Arial" panose="020B0604020202020204" pitchFamily="34" charset="0"/>
                <a:cs typeface="Arial" panose="020B0604020202020204" pitchFamily="34" charset="0"/>
              </a:rPr>
              <a:t>their original hours until the time limited period of protection </a:t>
            </a:r>
            <a:r>
              <a:rPr lang="en-GB" sz="2400" dirty="0" smtClean="0">
                <a:latin typeface="Arial" panose="020B0604020202020204" pitchFamily="34" charset="0"/>
                <a:cs typeface="Arial" panose="020B0604020202020204" pitchFamily="34" charset="0"/>
              </a:rPr>
              <a:t>ceases (</a:t>
            </a:r>
            <a:r>
              <a:rPr lang="en-GB" sz="2400" b="1" dirty="0" smtClean="0">
                <a:latin typeface="Arial" panose="020B0604020202020204" pitchFamily="34" charset="0"/>
                <a:cs typeface="Arial" panose="020B0604020202020204" pitchFamily="34" charset="0"/>
              </a:rPr>
              <a:t>Organisation Change only)</a:t>
            </a:r>
            <a:endParaRPr lang="en-GB" sz="2400" dirty="0" smtClean="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a:p>
            <a:pPr lvl="2" algn="ctr"/>
            <a:endParaRPr lang="en-GB" dirty="0">
              <a:latin typeface="Arial" panose="020B0604020202020204" pitchFamily="34" charset="0"/>
              <a:cs typeface="Arial" panose="020B0604020202020204" pitchFamily="34" charset="0"/>
            </a:endParaRPr>
          </a:p>
          <a:p>
            <a:pPr lvl="2" algn="ctr"/>
            <a:endParaRPr lang="en-GB"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90982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588224" y="571500"/>
            <a:ext cx="2370039" cy="841276"/>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500063" y="1412775"/>
            <a:ext cx="8229600" cy="516037"/>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Process</a:t>
            </a:r>
            <a:r>
              <a:rPr lang="en-GB" dirty="0" smtClean="0">
                <a:solidFill>
                  <a:srgbClr val="0070C0"/>
                </a:solidFill>
              </a:rPr>
              <a:t> </a:t>
            </a:r>
            <a:r>
              <a:rPr lang="en-GB" sz="3200" dirty="0" smtClean="0">
                <a:solidFill>
                  <a:srgbClr val="0070C0"/>
                </a:solidFill>
                <a:latin typeface="Arial" panose="020B0604020202020204" pitchFamily="34" charset="0"/>
                <a:cs typeface="Arial" panose="020B0604020202020204" pitchFamily="34" charset="0"/>
              </a:rPr>
              <a:t>– Final Stage</a:t>
            </a:r>
          </a:p>
        </p:txBody>
      </p:sp>
      <p:sp>
        <p:nvSpPr>
          <p:cNvPr id="13" name="Rectangle 3"/>
          <p:cNvSpPr>
            <a:spLocks noGrp="1" noChangeArrowheads="1"/>
          </p:cNvSpPr>
          <p:nvPr>
            <p:ph idx="1"/>
          </p:nvPr>
        </p:nvSpPr>
        <p:spPr>
          <a:xfrm>
            <a:off x="457200" y="2348880"/>
            <a:ext cx="8329613" cy="3777283"/>
          </a:xfrm>
        </p:spPr>
        <p:txBody>
          <a:bodyPr/>
          <a:lstStyle/>
          <a:p>
            <a:endParaRPr lang="en-GB" sz="2000" dirty="0" smtClean="0"/>
          </a:p>
          <a:p>
            <a:pPr marL="457200"/>
            <a:r>
              <a:rPr lang="en-GB" sz="2400" dirty="0" smtClean="0">
                <a:latin typeface="Arial" panose="020B0604020202020204" pitchFamily="34" charset="0"/>
                <a:cs typeface="Arial" panose="020B0604020202020204" pitchFamily="34" charset="0"/>
              </a:rPr>
              <a:t>In </a:t>
            </a:r>
            <a:r>
              <a:rPr lang="en-GB" sz="2400" dirty="0">
                <a:latin typeface="Arial" panose="020B0604020202020204" pitchFamily="34" charset="0"/>
                <a:cs typeface="Arial" panose="020B0604020202020204" pitchFamily="34" charset="0"/>
              </a:rPr>
              <a:t>all cases it is both the </a:t>
            </a:r>
            <a:r>
              <a:rPr lang="en-GB" sz="2400" b="1" dirty="0">
                <a:latin typeface="Arial" panose="020B0604020202020204" pitchFamily="34" charset="0"/>
                <a:cs typeface="Arial" panose="020B0604020202020204" pitchFamily="34" charset="0"/>
              </a:rPr>
              <a:t>Recruiting Manager</a:t>
            </a:r>
            <a:r>
              <a:rPr lang="en-GB" sz="2400" dirty="0">
                <a:latin typeface="Arial" panose="020B0604020202020204" pitchFamily="34" charset="0"/>
                <a:cs typeface="Arial" panose="020B0604020202020204" pitchFamily="34" charset="0"/>
              </a:rPr>
              <a:t> and </a:t>
            </a:r>
            <a:r>
              <a:rPr lang="en-GB" sz="2400" b="1" dirty="0">
                <a:latin typeface="Arial" panose="020B0604020202020204" pitchFamily="34" charset="0"/>
                <a:cs typeface="Arial" panose="020B0604020202020204" pitchFamily="34" charset="0"/>
              </a:rPr>
              <a:t>Exporting Managers</a:t>
            </a:r>
            <a:r>
              <a:rPr lang="en-GB" sz="2400" dirty="0">
                <a:latin typeface="Arial" panose="020B0604020202020204" pitchFamily="34" charset="0"/>
                <a:cs typeface="Arial" panose="020B0604020202020204" pitchFamily="34" charset="0"/>
              </a:rPr>
              <a:t>’ responsibility to notify the </a:t>
            </a:r>
            <a:r>
              <a:rPr lang="en-GB" sz="2400" dirty="0" smtClean="0">
                <a:latin typeface="Arial" panose="020B0604020202020204" pitchFamily="34" charset="0"/>
                <a:cs typeface="Arial" panose="020B0604020202020204" pitchFamily="34" charset="0"/>
              </a:rPr>
              <a:t>employee of the outcome of any trial (successful or not)</a:t>
            </a:r>
          </a:p>
          <a:p>
            <a:pPr marL="457200"/>
            <a:r>
              <a:rPr lang="en-GB" sz="2400" dirty="0" smtClean="0">
                <a:latin typeface="Arial" panose="020B0604020202020204" pitchFamily="34" charset="0"/>
                <a:cs typeface="Arial" panose="020B0604020202020204" pitchFamily="34" charset="0"/>
              </a:rPr>
              <a:t>Arrange </a:t>
            </a:r>
            <a:r>
              <a:rPr lang="en-GB" sz="2400" dirty="0">
                <a:latin typeface="Arial" panose="020B0604020202020204" pitchFamily="34" charset="0"/>
                <a:cs typeface="Arial" panose="020B0604020202020204" pitchFamily="34" charset="0"/>
              </a:rPr>
              <a:t>the necessary paperwork including an assignment change form and agree set objectives and a personal development plan for the next 12 months. 	</a:t>
            </a:r>
          </a:p>
          <a:p>
            <a:pPr marL="114300" indent="0">
              <a:buNone/>
            </a:pPr>
            <a:endParaRPr lang="en-GB" sz="2400" dirty="0">
              <a:latin typeface="Arial" panose="020B0604020202020204" pitchFamily="34" charset="0"/>
              <a:cs typeface="Arial" panose="020B0604020202020204" pitchFamily="34" charset="0"/>
            </a:endParaRPr>
          </a:p>
          <a:p>
            <a:pPr lvl="2"/>
            <a:endParaRPr lang="en-GB" sz="2800" dirty="0" smtClean="0"/>
          </a:p>
        </p:txBody>
      </p:sp>
    </p:spTree>
    <p:extLst>
      <p:ext uri="{BB962C8B-B14F-4D97-AF65-F5344CB8AC3E}">
        <p14:creationId xmlns:p14="http://schemas.microsoft.com/office/powerpoint/2010/main" val="39517789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516216" y="571500"/>
            <a:ext cx="2442047"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500063" y="1340767"/>
            <a:ext cx="8229600" cy="588045"/>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In Summary the Redeployee Process</a:t>
            </a:r>
          </a:p>
        </p:txBody>
      </p:sp>
      <p:pic>
        <p:nvPicPr>
          <p:cNvPr id="1026" name="Picture 2"/>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1475656" y="1916832"/>
            <a:ext cx="5838158"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47892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282" y="214290"/>
            <a:ext cx="3786214" cy="1032068"/>
          </a:xfrm>
          <a:prstGeom prst="rect">
            <a:avLst/>
          </a:prstGeom>
          <a:noFill/>
        </p:spPr>
      </p:pic>
      <p:pic>
        <p:nvPicPr>
          <p:cNvPr id="1028" name="Picture 4" descr="Blackpool%20Teaching%20Col[1]"/>
          <p:cNvPicPr>
            <a:picLocks noChangeAspect="1" noChangeArrowheads="1"/>
          </p:cNvPicPr>
          <p:nvPr/>
        </p:nvPicPr>
        <p:blipFill>
          <a:blip r:embed="rId4" cstate="print"/>
          <a:srcRect/>
          <a:stretch>
            <a:fillRect/>
          </a:stretch>
        </p:blipFill>
        <p:spPr bwMode="auto">
          <a:xfrm>
            <a:off x="6372200" y="571480"/>
            <a:ext cx="2586068" cy="674878"/>
          </a:xfrm>
          <a:prstGeom prst="rect">
            <a:avLst/>
          </a:prstGeom>
          <a:noFill/>
          <a:ln w="9525" algn="in">
            <a:noFill/>
            <a:miter lim="800000"/>
            <a:headEnd/>
            <a:tailEnd/>
          </a:ln>
          <a:effectLst/>
        </p:spPr>
      </p:pic>
      <p:sp>
        <p:nvSpPr>
          <p:cNvPr id="2050" name="Text Box 2"/>
          <p:cNvSpPr txBox="1">
            <a:spLocks noChangeArrowheads="1"/>
          </p:cNvSpPr>
          <p:nvPr/>
        </p:nvSpPr>
        <p:spPr bwMode="auto">
          <a:xfrm>
            <a:off x="0" y="6572272"/>
            <a:ext cx="2303462" cy="285728"/>
          </a:xfrm>
          <a:prstGeom prst="rect">
            <a:avLst/>
          </a:prstGeom>
          <a:solidFill>
            <a:srgbClr val="0000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FFFF"/>
                </a:solidFill>
                <a:effectLst/>
                <a:latin typeface="Arial" pitchFamily="34" charset="0"/>
              </a:rPr>
              <a:t>People Centred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rgbClr val="FFFFFF"/>
              </a:solidFill>
              <a:effectLst/>
              <a:latin typeface="Arial" pitchFamily="34" charset="0"/>
            </a:endParaRPr>
          </a:p>
        </p:txBody>
      </p:sp>
      <p:sp>
        <p:nvSpPr>
          <p:cNvPr id="2051" name="Text Box 3"/>
          <p:cNvSpPr txBox="1">
            <a:spLocks noChangeArrowheads="1"/>
          </p:cNvSpPr>
          <p:nvPr/>
        </p:nvSpPr>
        <p:spPr bwMode="auto">
          <a:xfrm>
            <a:off x="2285984" y="6572272"/>
            <a:ext cx="2303462" cy="285728"/>
          </a:xfrm>
          <a:prstGeom prst="rect">
            <a:avLst/>
          </a:prstGeom>
          <a:solidFill>
            <a:srgbClr val="FF6600"/>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FFFF"/>
                </a:solidFill>
                <a:effectLst/>
                <a:latin typeface="Arial" pitchFamily="34" charset="0"/>
              </a:rPr>
              <a:t>Positive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rgbClr val="FFFFFF"/>
              </a:solidFill>
              <a:effectLst/>
              <a:latin typeface="Arial" pitchFamily="34" charset="0"/>
            </a:endParaRPr>
          </a:p>
        </p:txBody>
      </p:sp>
      <p:sp>
        <p:nvSpPr>
          <p:cNvPr id="2052" name="Text Box 4"/>
          <p:cNvSpPr txBox="1">
            <a:spLocks noChangeArrowheads="1"/>
          </p:cNvSpPr>
          <p:nvPr/>
        </p:nvSpPr>
        <p:spPr bwMode="auto">
          <a:xfrm>
            <a:off x="4572000" y="6572272"/>
            <a:ext cx="2303462" cy="285728"/>
          </a:xfrm>
          <a:prstGeom prst="rect">
            <a:avLst/>
          </a:prstGeom>
          <a:solidFill>
            <a:srgbClr val="FF0000"/>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FFFF"/>
                </a:solidFill>
                <a:effectLst/>
                <a:latin typeface="Arial" pitchFamily="34" charset="0"/>
              </a:rPr>
              <a:t>Compassion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rgbClr val="FFFFFF"/>
              </a:solidFill>
              <a:effectLst/>
              <a:latin typeface="Arial" pitchFamily="34" charset="0"/>
            </a:endParaRPr>
          </a:p>
        </p:txBody>
      </p:sp>
      <p:sp>
        <p:nvSpPr>
          <p:cNvPr id="2053" name="Text Box 5"/>
          <p:cNvSpPr txBox="1">
            <a:spLocks noChangeArrowheads="1"/>
          </p:cNvSpPr>
          <p:nvPr/>
        </p:nvSpPr>
        <p:spPr bwMode="auto">
          <a:xfrm>
            <a:off x="6840538" y="6572272"/>
            <a:ext cx="2303462" cy="285728"/>
          </a:xfrm>
          <a:prstGeom prst="rect">
            <a:avLst/>
          </a:prstGeom>
          <a:solidFill>
            <a:srgbClr val="006600"/>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FFFF"/>
                </a:solidFill>
                <a:effectLst/>
                <a:latin typeface="Arial" pitchFamily="34" charset="0"/>
              </a:rPr>
              <a:t>Excellence</a:t>
            </a:r>
          </a:p>
        </p:txBody>
      </p:sp>
      <p:sp>
        <p:nvSpPr>
          <p:cNvPr id="12" name="Title 11"/>
          <p:cNvSpPr>
            <a:spLocks noGrp="1"/>
          </p:cNvSpPr>
          <p:nvPr>
            <p:ph type="title"/>
          </p:nvPr>
        </p:nvSpPr>
        <p:spPr>
          <a:xfrm>
            <a:off x="474646" y="1340768"/>
            <a:ext cx="8229600" cy="516018"/>
          </a:xfrm>
        </p:spPr>
        <p:txBody>
          <a:bodyPr/>
          <a:lstStyle/>
          <a:p>
            <a:r>
              <a:rPr lang="en-GB" sz="3600" b="1" dirty="0" smtClean="0">
                <a:solidFill>
                  <a:srgbClr val="0070C0"/>
                </a:solidFill>
                <a:latin typeface="Arial" panose="020B0604020202020204" pitchFamily="34" charset="0"/>
                <a:cs typeface="Arial" panose="020B0604020202020204" pitchFamily="34" charset="0"/>
              </a:rPr>
              <a:t>Templates</a:t>
            </a:r>
            <a:endParaRPr lang="en-GB" sz="3600" b="1" dirty="0">
              <a:solidFill>
                <a:srgbClr val="0070C0"/>
              </a:solidFill>
              <a:latin typeface="Arial" panose="020B0604020202020204" pitchFamily="34" charset="0"/>
              <a:cs typeface="Arial" panose="020B0604020202020204" pitchFamily="34" charset="0"/>
            </a:endParaRPr>
          </a:p>
        </p:txBody>
      </p:sp>
      <p:sp>
        <p:nvSpPr>
          <p:cNvPr id="13" name="Content Placeholder 12"/>
          <p:cNvSpPr>
            <a:spLocks noGrp="1"/>
          </p:cNvSpPr>
          <p:nvPr>
            <p:ph idx="1"/>
          </p:nvPr>
        </p:nvSpPr>
        <p:spPr>
          <a:xfrm>
            <a:off x="496063" y="1988840"/>
            <a:ext cx="8186766" cy="4392488"/>
          </a:xfrm>
        </p:spPr>
        <p:txBody>
          <a:bodyPr/>
          <a:lstStyle/>
          <a:p>
            <a:pPr>
              <a:buNone/>
            </a:pPr>
            <a:r>
              <a:rPr lang="en-GB" sz="2400" dirty="0" smtClean="0">
                <a:latin typeface="Arial" panose="020B0604020202020204" pitchFamily="34" charset="0"/>
                <a:cs typeface="Arial" panose="020B0604020202020204" pitchFamily="34" charset="0"/>
              </a:rPr>
              <a:t>There are a number of templates on the </a:t>
            </a:r>
            <a:r>
              <a:rPr lang="en-GB" sz="2400" dirty="0" err="1" smtClean="0">
                <a:latin typeface="Arial" panose="020B0604020202020204" pitchFamily="34" charset="0"/>
                <a:cs typeface="Arial" panose="020B0604020202020204" pitchFamily="34" charset="0"/>
              </a:rPr>
              <a:t>OneHR</a:t>
            </a:r>
            <a:r>
              <a:rPr lang="en-GB" sz="2400" dirty="0" smtClean="0">
                <a:latin typeface="Arial" panose="020B0604020202020204" pitchFamily="34" charset="0"/>
                <a:cs typeface="Arial" panose="020B0604020202020204" pitchFamily="34" charset="0"/>
              </a:rPr>
              <a:t> Portal</a:t>
            </a:r>
          </a:p>
          <a:p>
            <a:pPr>
              <a:buNone/>
            </a:pPr>
            <a:r>
              <a:rPr lang="en-GB" sz="2400" dirty="0" smtClean="0">
                <a:latin typeface="Arial" panose="020B0604020202020204" pitchFamily="34" charset="0"/>
                <a:cs typeface="Arial" panose="020B0604020202020204" pitchFamily="34" charset="0"/>
              </a:rPr>
              <a:t>To support Exporting</a:t>
            </a:r>
          </a:p>
          <a:p>
            <a:pPr>
              <a:buNone/>
            </a:pPr>
            <a:r>
              <a:rPr lang="en-GB" sz="2400" dirty="0" smtClean="0">
                <a:latin typeface="Arial" panose="020B0604020202020204" pitchFamily="34" charset="0"/>
                <a:cs typeface="Arial" panose="020B0604020202020204" pitchFamily="34" charset="0"/>
              </a:rPr>
              <a:t>Managers with this process:</a:t>
            </a:r>
          </a:p>
          <a:p>
            <a:r>
              <a:rPr lang="en-GB" sz="2400" dirty="0" smtClean="0">
                <a:latin typeface="Arial" panose="020B0604020202020204" pitchFamily="34" charset="0"/>
                <a:cs typeface="Arial" panose="020B0604020202020204" pitchFamily="34" charset="0"/>
              </a:rPr>
              <a:t>At Risk - Invite to Aspirational Interview</a:t>
            </a:r>
          </a:p>
          <a:p>
            <a:r>
              <a:rPr lang="en-GB" sz="2400" dirty="0" smtClean="0">
                <a:latin typeface="Arial" panose="020B0604020202020204" pitchFamily="34" charset="0"/>
                <a:cs typeface="Arial" panose="020B0604020202020204" pitchFamily="34" charset="0"/>
              </a:rPr>
              <a:t>Aspirational Interview Form</a:t>
            </a:r>
          </a:p>
          <a:p>
            <a:r>
              <a:rPr lang="en-GB" sz="2400" dirty="0" smtClean="0">
                <a:latin typeface="Arial" panose="020B0604020202020204" pitchFamily="34" charset="0"/>
                <a:cs typeface="Arial" panose="020B0604020202020204" pitchFamily="34" charset="0"/>
              </a:rPr>
              <a:t>Job Search / Offer Form (both manager and employees)</a:t>
            </a:r>
          </a:p>
          <a:p>
            <a:r>
              <a:rPr lang="en-GB" sz="2400" dirty="0" smtClean="0">
                <a:latin typeface="Arial" panose="020B0604020202020204" pitchFamily="34" charset="0"/>
                <a:cs typeface="Arial" panose="020B0604020202020204" pitchFamily="34" charset="0"/>
              </a:rPr>
              <a:t>4 week Work Trial Letter</a:t>
            </a:r>
          </a:p>
          <a:p>
            <a:r>
              <a:rPr lang="en-GB" sz="2400" dirty="0" smtClean="0">
                <a:latin typeface="Arial" panose="020B0604020202020204" pitchFamily="34" charset="0"/>
                <a:cs typeface="Arial" panose="020B0604020202020204" pitchFamily="34" charset="0"/>
              </a:rPr>
              <a:t>Unsuccessful Work Trial letter</a:t>
            </a:r>
          </a:p>
          <a:p>
            <a:r>
              <a:rPr lang="en-GB" sz="2400" dirty="0" smtClean="0">
                <a:latin typeface="Arial" panose="020B0604020202020204" pitchFamily="34" charset="0"/>
                <a:cs typeface="Arial" panose="020B0604020202020204" pitchFamily="34" charset="0"/>
              </a:rPr>
              <a:t>Successful Work Trial letter</a:t>
            </a:r>
          </a:p>
          <a:p>
            <a:r>
              <a:rPr lang="en-GB" sz="2400" dirty="0" smtClean="0">
                <a:latin typeface="Arial" panose="020B0604020202020204" pitchFamily="34" charset="0"/>
                <a:cs typeface="Arial" panose="020B0604020202020204" pitchFamily="34" charset="0"/>
              </a:rPr>
              <a:t>Suitable Alternative but declined letter</a:t>
            </a:r>
          </a:p>
          <a:p>
            <a:pPr marL="0" indent="0">
              <a:buNone/>
            </a:pPr>
            <a:endParaRPr lang="en-GB" sz="2400" dirty="0" smtClean="0">
              <a:latin typeface="Arial" panose="020B0604020202020204" pitchFamily="34" charset="0"/>
              <a:cs typeface="Arial" panose="020B0604020202020204" pitchFamily="34" charset="0"/>
            </a:endParaRPr>
          </a:p>
          <a:p>
            <a:pPr>
              <a:buNone/>
            </a:pPr>
            <a:endParaRPr lang="en-GB" i="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sp>
        <p:nvSpPr>
          <p:cNvPr id="33795"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3796"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3797"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3798"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3799" name="Subtitle 2"/>
          <p:cNvSpPr>
            <a:spLocks noGrp="1"/>
          </p:cNvSpPr>
          <p:nvPr>
            <p:ph type="subTitle" idx="4294967295"/>
          </p:nvPr>
        </p:nvSpPr>
        <p:spPr bwMode="auto">
          <a:xfrm>
            <a:off x="714375" y="1484313"/>
            <a:ext cx="7858125" cy="4320951"/>
          </a:xfrm>
          <a:prstGeom prst="rect">
            <a:avLst/>
          </a:prstGeom>
          <a:noFill/>
          <a:ln>
            <a:miter lim="800000"/>
            <a:headEnd/>
            <a:tailEnd/>
          </a:ln>
        </p:spPr>
        <p:txBody>
          <a:bodyPr/>
          <a:lstStyle/>
          <a:p>
            <a:pPr marL="0" indent="0" algn="ctr" eaLnBrk="1" hangingPunct="1">
              <a:buFont typeface="Arial" charset="0"/>
              <a:buNone/>
            </a:pPr>
            <a:endParaRPr lang="en-GB" altLang="en-US" sz="2800" i="1" dirty="0" smtClean="0">
              <a:solidFill>
                <a:srgbClr val="0070C0"/>
              </a:solidFill>
              <a:latin typeface="Arial" charset="0"/>
              <a:cs typeface="Arial" charset="0"/>
            </a:endParaRPr>
          </a:p>
          <a:p>
            <a:pPr marL="0" indent="0" algn="ctr" eaLnBrk="1" hangingPunct="1">
              <a:buFont typeface="Arial" charset="0"/>
              <a:buNone/>
            </a:pPr>
            <a:r>
              <a:rPr lang="en-GB" altLang="en-US" sz="2800" b="1" i="1" dirty="0" smtClean="0">
                <a:solidFill>
                  <a:srgbClr val="0070C0"/>
                </a:solidFill>
                <a:latin typeface="Arial" charset="0"/>
                <a:cs typeface="Arial" charset="0"/>
              </a:rPr>
              <a:t>Don’t forget HR will guide and support you every step of the way</a:t>
            </a:r>
          </a:p>
          <a:p>
            <a:pPr marL="0" indent="0" algn="ctr" eaLnBrk="1" hangingPunct="1">
              <a:buFont typeface="Arial" charset="0"/>
              <a:buNone/>
            </a:pPr>
            <a:endParaRPr lang="en-GB" altLang="en-US" sz="2800" b="1" i="1" dirty="0" smtClean="0">
              <a:solidFill>
                <a:srgbClr val="0070C0"/>
              </a:solidFill>
              <a:latin typeface="Arial" charset="0"/>
              <a:cs typeface="Arial" charset="0"/>
            </a:endParaRPr>
          </a:p>
          <a:p>
            <a:pPr marL="0" indent="0" algn="ctr" eaLnBrk="1" hangingPunct="1">
              <a:buFont typeface="Arial" charset="0"/>
              <a:buNone/>
            </a:pPr>
            <a:endParaRPr lang="en-GB" altLang="en-US" sz="2800" b="1" i="1" dirty="0" smtClean="0">
              <a:solidFill>
                <a:srgbClr val="0070C0"/>
              </a:solidFill>
              <a:latin typeface="Arial" charset="0"/>
              <a:cs typeface="Arial" charset="0"/>
            </a:endParaRPr>
          </a:p>
          <a:p>
            <a:pPr marL="0" indent="0" algn="ctr" eaLnBrk="1" hangingPunct="1">
              <a:buFont typeface="Arial" charset="0"/>
              <a:buNone/>
            </a:pPr>
            <a:endParaRPr lang="en-GB" altLang="en-US" sz="1800" dirty="0" smtClean="0">
              <a:solidFill>
                <a:srgbClr val="0070C0"/>
              </a:solidFill>
              <a:latin typeface="Arial" charset="0"/>
              <a:cs typeface="Arial" charset="0"/>
            </a:endParaRPr>
          </a:p>
          <a:p>
            <a:pPr marL="0" indent="0" algn="ctr" eaLnBrk="1" hangingPunct="1">
              <a:buFont typeface="Arial" charset="0"/>
              <a:buNone/>
            </a:pPr>
            <a:endParaRPr lang="en-GB" altLang="en-US" sz="1800" dirty="0" smtClean="0">
              <a:solidFill>
                <a:srgbClr val="0070C0"/>
              </a:solidFill>
              <a:latin typeface="Arial" charset="0"/>
              <a:cs typeface="Arial" charset="0"/>
            </a:endParaRPr>
          </a:p>
        </p:txBody>
      </p:sp>
      <p:pic>
        <p:nvPicPr>
          <p:cNvPr id="1026" name="Picture 2" descr="C:\Users\Middletona1\AppData\Local\Microsoft\Windows\INetCache\IE\5BWGLYY5\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iddletona1\AppData\Local\Microsoft\Windows\INetCache\IE\U1C4II57\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8813" y="38957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Middletona1\AppData\Local\Microsoft\Windows\INetCache\IE\5BWGLYY5\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Middletona1\AppData\Local\Microsoft\Windows\INetCache\IE\U1C4II57\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724843" cy="72484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Middletona1\AppData\Local\Microsoft\Windows\INetCache\IE\5BWGLYY5\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Middletona1\AppData\Local\Microsoft\Windows\INetCache\IE\U1C4II57\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Middletona1\AppData\Local\Microsoft\Windows\INetCache\IE\5BWGLYY5\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Middletona1\AppData\Local\Microsoft\Windows\INetCache\IE\U1C4II57\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Middletona1\AppData\Local\Microsoft\Windows\INetCache\IE\5BWGLYY5\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Middletona1\AppData\Local\Microsoft\Windows\INetCache\IE\U1C4II57\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Users\Middletona1\AppData\Local\Microsoft\Windows\INetCache\IE\U1C4II57\SOLIDA~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C:\Users\Middletona1\AppData\Local\Microsoft\Windows\INetCache\IE\IC8BXJQN\colaboracion[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848" y="3034255"/>
            <a:ext cx="3111500" cy="2333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45058" name="Picture 4" descr="Blackpool%20Teaching%20Col[1]"/>
          <p:cNvPicPr>
            <a:picLocks noChangeAspect="1" noChangeArrowheads="1"/>
          </p:cNvPicPr>
          <p:nvPr/>
        </p:nvPicPr>
        <p:blipFill>
          <a:blip r:embed="rId4" cstate="print"/>
          <a:srcRect/>
          <a:stretch>
            <a:fillRect/>
          </a:stretch>
        </p:blipFill>
        <p:spPr bwMode="auto">
          <a:xfrm>
            <a:off x="6444208" y="404664"/>
            <a:ext cx="2514055" cy="841524"/>
          </a:xfrm>
          <a:prstGeom prst="rect">
            <a:avLst/>
          </a:prstGeom>
          <a:noFill/>
          <a:ln w="9525" algn="in">
            <a:noFill/>
            <a:miter lim="800000"/>
            <a:headEnd/>
            <a:tailEnd/>
          </a:ln>
        </p:spPr>
      </p:pic>
      <p:sp>
        <p:nvSpPr>
          <p:cNvPr id="45059"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45060"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45061"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45062"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45063" name="Title 11"/>
          <p:cNvSpPr>
            <a:spLocks noGrp="1"/>
          </p:cNvSpPr>
          <p:nvPr>
            <p:ph type="title"/>
          </p:nvPr>
        </p:nvSpPr>
        <p:spPr>
          <a:xfrm>
            <a:off x="539552" y="1228633"/>
            <a:ext cx="8229600" cy="1143000"/>
          </a:xfrm>
        </p:spPr>
        <p:txBody>
          <a:bodyPr/>
          <a:lstStyle/>
          <a:p>
            <a:r>
              <a:rPr lang="en-GB" sz="3200" b="1" dirty="0" smtClean="0">
                <a:solidFill>
                  <a:srgbClr val="0070C0"/>
                </a:solidFill>
                <a:latin typeface="Arial" panose="020B0604020202020204" pitchFamily="34" charset="0"/>
                <a:cs typeface="Arial" panose="020B0604020202020204" pitchFamily="34" charset="0"/>
              </a:rPr>
              <a:t>1. What is Redeployment?</a:t>
            </a:r>
          </a:p>
        </p:txBody>
      </p:sp>
      <p:sp>
        <p:nvSpPr>
          <p:cNvPr id="13" name="Content Placeholder 12"/>
          <p:cNvSpPr>
            <a:spLocks noGrp="1"/>
          </p:cNvSpPr>
          <p:nvPr>
            <p:ph idx="1"/>
          </p:nvPr>
        </p:nvSpPr>
        <p:spPr>
          <a:xfrm>
            <a:off x="500063" y="2348879"/>
            <a:ext cx="8186737" cy="3777283"/>
          </a:xfrm>
        </p:spPr>
        <p:txBody>
          <a:bodyPr>
            <a:normAutofit/>
          </a:bodyPr>
          <a:lstStyle/>
          <a:p>
            <a:pPr>
              <a:lnSpc>
                <a:spcPct val="60000"/>
              </a:lnSpc>
            </a:pPr>
            <a:endParaRPr lang="en-GB" sz="1800" dirty="0" smtClean="0">
              <a:latin typeface="Arial" pitchFamily="34" charset="0"/>
              <a:cs typeface="Arial" pitchFamily="34" charset="0"/>
            </a:endParaRPr>
          </a:p>
          <a:p>
            <a:pPr marL="457200" lvl="1" indent="0">
              <a:lnSpc>
                <a:spcPct val="200000"/>
              </a:lnSpc>
              <a:buNone/>
            </a:pPr>
            <a:r>
              <a:rPr lang="en-GB" sz="2400" dirty="0" smtClean="0">
                <a:latin typeface="Arial" pitchFamily="34" charset="0"/>
                <a:cs typeface="Arial" pitchFamily="34" charset="0"/>
              </a:rPr>
              <a:t>The placement of displaced staff into </a:t>
            </a:r>
            <a:r>
              <a:rPr lang="en-GB" sz="2400" u="sng" dirty="0" smtClean="0">
                <a:latin typeface="Arial" pitchFamily="34" charset="0"/>
                <a:cs typeface="Arial" pitchFamily="34" charset="0"/>
              </a:rPr>
              <a:t>suitable alternative employment</a:t>
            </a:r>
            <a:r>
              <a:rPr lang="en-GB" sz="2400" dirty="0" smtClean="0">
                <a:latin typeface="Arial" pitchFamily="34" charset="0"/>
                <a:cs typeface="Arial" pitchFamily="34" charset="0"/>
              </a:rPr>
              <a:t> in the quickest possible time and to mitigate the need for redundancies and for dismissal on the grounds of capability.</a:t>
            </a:r>
          </a:p>
          <a:p>
            <a:pPr lvl="1">
              <a:lnSpc>
                <a:spcPct val="200000"/>
              </a:lnSpc>
            </a:pPr>
            <a:endParaRPr lang="en-GB" sz="2400" dirty="0" smtClean="0">
              <a:latin typeface="Arial" pitchFamily="34" charset="0"/>
              <a:cs typeface="Arial" pitchFamily="34" charset="0"/>
            </a:endParaRPr>
          </a:p>
          <a:p>
            <a:pPr>
              <a:lnSpc>
                <a:spcPct val="60000"/>
              </a:lnSpc>
            </a:pPr>
            <a:endParaRPr lang="en-GB" sz="2000" dirty="0" smtClean="0">
              <a:latin typeface="Arial" pitchFamily="34" charset="0"/>
              <a:cs typeface="Arial" pitchFamily="34" charset="0"/>
            </a:endParaRPr>
          </a:p>
          <a:p>
            <a:pPr lvl="1">
              <a:lnSpc>
                <a:spcPct val="60000"/>
              </a:lnSpc>
              <a:buNone/>
            </a:pPr>
            <a:endParaRPr lang="en-GB" sz="1600" dirty="0" smtClean="0">
              <a:latin typeface="Arial" pitchFamily="34" charset="0"/>
              <a:cs typeface="Arial" pitchFamily="34" charset="0"/>
            </a:endParaRPr>
          </a:p>
          <a:p>
            <a:pPr>
              <a:lnSpc>
                <a:spcPct val="60000"/>
              </a:lnSpc>
            </a:pPr>
            <a:endParaRPr lang="en-GB" sz="2000" dirty="0" smtClean="0">
              <a:latin typeface="Arial" pitchFamily="34" charset="0"/>
              <a:cs typeface="Arial" pitchFamily="34" charset="0"/>
            </a:endParaRPr>
          </a:p>
          <a:p>
            <a:pPr>
              <a:lnSpc>
                <a:spcPct val="60000"/>
              </a:lnSpc>
            </a:pPr>
            <a:endParaRPr lang="en-GB" sz="1600" dirty="0" smtClean="0">
              <a:latin typeface="Arial" pitchFamily="34" charset="0"/>
              <a:cs typeface="Arial" pitchFamily="34" charset="0"/>
            </a:endParaRPr>
          </a:p>
          <a:p>
            <a:pPr lvl="1">
              <a:lnSpc>
                <a:spcPct val="60000"/>
              </a:lnSpc>
            </a:pPr>
            <a:endParaRPr lang="en-GB" sz="1600" dirty="0" smtClean="0">
              <a:latin typeface="Arial" pitchFamily="34" charset="0"/>
              <a:cs typeface="Arial" pitchFamily="34" charset="0"/>
            </a:endParaRPr>
          </a:p>
          <a:p>
            <a:pPr>
              <a:lnSpc>
                <a:spcPct val="60000"/>
              </a:lnSpc>
              <a:buFont typeface="Arial" charset="0"/>
              <a:buNone/>
            </a:pPr>
            <a:endParaRPr lang="en-GB" sz="2000" dirty="0" smtClean="0">
              <a:latin typeface="Arial" pitchFamily="34" charset="0"/>
              <a:cs typeface="Arial" pitchFamily="34" charset="0"/>
            </a:endParaRPr>
          </a:p>
          <a:p>
            <a:pPr>
              <a:lnSpc>
                <a:spcPct val="60000"/>
              </a:lnSpc>
            </a:pPr>
            <a:endParaRPr lang="en-GB" sz="2000" dirty="0" smtClean="0">
              <a:latin typeface="Arial" pitchFamily="34" charset="0"/>
              <a:cs typeface="Arial" pitchFamily="34" charset="0"/>
            </a:endParaRPr>
          </a:p>
        </p:txBody>
      </p:sp>
    </p:spTree>
    <p:extLst>
      <p:ext uri="{BB962C8B-B14F-4D97-AF65-F5344CB8AC3E}">
        <p14:creationId xmlns:p14="http://schemas.microsoft.com/office/powerpoint/2010/main" val="1962670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45058" name="Picture 4" descr="Blackpool%20Teaching%20Col[1]"/>
          <p:cNvPicPr>
            <a:picLocks noChangeAspect="1" noChangeArrowheads="1"/>
          </p:cNvPicPr>
          <p:nvPr/>
        </p:nvPicPr>
        <p:blipFill>
          <a:blip r:embed="rId4" cstate="print"/>
          <a:srcRect/>
          <a:stretch>
            <a:fillRect/>
          </a:stretch>
        </p:blipFill>
        <p:spPr bwMode="auto">
          <a:xfrm>
            <a:off x="6444208" y="571500"/>
            <a:ext cx="2514055" cy="674688"/>
          </a:xfrm>
          <a:prstGeom prst="rect">
            <a:avLst/>
          </a:prstGeom>
          <a:noFill/>
          <a:ln w="9525" algn="in">
            <a:noFill/>
            <a:miter lim="800000"/>
            <a:headEnd/>
            <a:tailEnd/>
          </a:ln>
        </p:spPr>
      </p:pic>
      <p:sp>
        <p:nvSpPr>
          <p:cNvPr id="45059"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45060"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45061"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45062"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45063" name="Title 11"/>
          <p:cNvSpPr>
            <a:spLocks noGrp="1"/>
          </p:cNvSpPr>
          <p:nvPr>
            <p:ph type="title"/>
          </p:nvPr>
        </p:nvSpPr>
        <p:spPr>
          <a:xfrm>
            <a:off x="611560" y="1246188"/>
            <a:ext cx="8229600" cy="1143000"/>
          </a:xfrm>
        </p:spPr>
        <p:txBody>
          <a:bodyPr/>
          <a:lstStyle/>
          <a:p>
            <a:r>
              <a:rPr lang="en-GB" sz="3200" b="1" dirty="0" smtClean="0">
                <a:solidFill>
                  <a:srgbClr val="0070C0"/>
                </a:solidFill>
                <a:latin typeface="Arial" panose="020B0604020202020204" pitchFamily="34" charset="0"/>
                <a:cs typeface="Arial" panose="020B0604020202020204" pitchFamily="34" charset="0"/>
              </a:rPr>
              <a:t>When do you implement the process</a:t>
            </a:r>
          </a:p>
        </p:txBody>
      </p:sp>
      <p:sp>
        <p:nvSpPr>
          <p:cNvPr id="13" name="Content Placeholder 12"/>
          <p:cNvSpPr>
            <a:spLocks noGrp="1"/>
          </p:cNvSpPr>
          <p:nvPr>
            <p:ph idx="1"/>
          </p:nvPr>
        </p:nvSpPr>
        <p:spPr>
          <a:xfrm>
            <a:off x="500063" y="2636911"/>
            <a:ext cx="8186737" cy="3489251"/>
          </a:xfrm>
        </p:spPr>
        <p:txBody>
          <a:bodyPr>
            <a:normAutofit/>
          </a:bodyPr>
          <a:lstStyle/>
          <a:p>
            <a:pPr>
              <a:lnSpc>
                <a:spcPct val="60000"/>
              </a:lnSpc>
            </a:pPr>
            <a:endParaRPr lang="en-GB" sz="1800" dirty="0" smtClean="0">
              <a:latin typeface="Arial" pitchFamily="34" charset="0"/>
              <a:cs typeface="Arial" pitchFamily="34" charset="0"/>
            </a:endParaRPr>
          </a:p>
          <a:p>
            <a:pPr lvl="1">
              <a:lnSpc>
                <a:spcPct val="60000"/>
              </a:lnSpc>
              <a:buNone/>
            </a:pPr>
            <a:endParaRPr lang="en-GB" sz="1600" dirty="0" smtClean="0">
              <a:latin typeface="Arial" pitchFamily="34" charset="0"/>
              <a:cs typeface="Arial" pitchFamily="34" charset="0"/>
            </a:endParaRPr>
          </a:p>
          <a:p>
            <a:pPr marL="0" indent="0">
              <a:lnSpc>
                <a:spcPct val="60000"/>
              </a:lnSpc>
              <a:buNone/>
            </a:pPr>
            <a:r>
              <a:rPr lang="en-GB" sz="2400" dirty="0" smtClean="0">
                <a:latin typeface="Arial" pitchFamily="34" charset="0"/>
                <a:cs typeface="Arial" pitchFamily="34" charset="0"/>
              </a:rPr>
              <a:t>Organisational Change</a:t>
            </a:r>
          </a:p>
          <a:p>
            <a:pPr marL="0" indent="0">
              <a:lnSpc>
                <a:spcPct val="60000"/>
              </a:lnSpc>
              <a:buNone/>
            </a:pPr>
            <a:endParaRPr lang="en-GB" sz="2400" dirty="0">
              <a:latin typeface="Arial" pitchFamily="34" charset="0"/>
              <a:cs typeface="Arial" pitchFamily="34" charset="0"/>
            </a:endParaRPr>
          </a:p>
          <a:p>
            <a:pPr marL="0" indent="0">
              <a:lnSpc>
                <a:spcPct val="60000"/>
              </a:lnSpc>
              <a:buNone/>
            </a:pPr>
            <a:r>
              <a:rPr lang="en-GB" sz="2400" dirty="0" smtClean="0">
                <a:latin typeface="Arial" pitchFamily="34" charset="0"/>
                <a:cs typeface="Arial" pitchFamily="34" charset="0"/>
              </a:rPr>
              <a:t>Capability / Performance Management</a:t>
            </a:r>
          </a:p>
          <a:p>
            <a:pPr marL="0" indent="0">
              <a:lnSpc>
                <a:spcPct val="60000"/>
              </a:lnSpc>
              <a:buNone/>
            </a:pPr>
            <a:endParaRPr lang="en-GB" sz="2400" dirty="0">
              <a:latin typeface="Arial" pitchFamily="34" charset="0"/>
              <a:cs typeface="Arial" pitchFamily="34" charset="0"/>
            </a:endParaRPr>
          </a:p>
          <a:p>
            <a:pPr marL="0" indent="0">
              <a:lnSpc>
                <a:spcPct val="60000"/>
              </a:lnSpc>
              <a:buNone/>
            </a:pPr>
            <a:r>
              <a:rPr lang="en-GB" sz="2400" dirty="0" smtClean="0">
                <a:latin typeface="Arial" pitchFamily="34" charset="0"/>
                <a:cs typeface="Arial" pitchFamily="34" charset="0"/>
              </a:rPr>
              <a:t>Capability / Ill Health</a:t>
            </a:r>
            <a:endParaRPr lang="en-GB" sz="2400" dirty="0" smtClean="0">
              <a:solidFill>
                <a:srgbClr val="FF0000"/>
              </a:solidFill>
              <a:latin typeface="Arial" pitchFamily="34" charset="0"/>
              <a:cs typeface="Arial" pitchFamily="34" charset="0"/>
            </a:endParaRPr>
          </a:p>
          <a:p>
            <a:pPr lvl="1">
              <a:lnSpc>
                <a:spcPct val="60000"/>
              </a:lnSpc>
            </a:pPr>
            <a:endParaRPr lang="en-GB" dirty="0" smtClean="0">
              <a:latin typeface="Arial" pitchFamily="34" charset="0"/>
              <a:cs typeface="Arial" pitchFamily="34" charset="0"/>
            </a:endParaRPr>
          </a:p>
          <a:p>
            <a:pPr>
              <a:lnSpc>
                <a:spcPct val="60000"/>
              </a:lnSpc>
              <a:buFont typeface="Arial" charset="0"/>
              <a:buNone/>
            </a:pPr>
            <a:endParaRPr lang="en-GB" sz="2800" dirty="0" smtClean="0">
              <a:latin typeface="Arial" pitchFamily="34" charset="0"/>
              <a:cs typeface="Arial" pitchFamily="34" charset="0"/>
            </a:endParaRPr>
          </a:p>
          <a:p>
            <a:pPr>
              <a:lnSpc>
                <a:spcPct val="60000"/>
              </a:lnSpc>
              <a:buFont typeface="Arial" charset="0"/>
              <a:buNone/>
            </a:pPr>
            <a:r>
              <a:rPr lang="en-GB" sz="2400" b="1" dirty="0" smtClean="0">
                <a:latin typeface="Arial" pitchFamily="34" charset="0"/>
                <a:cs typeface="Arial" pitchFamily="34" charset="0"/>
              </a:rPr>
              <a:t>Each have individual Policies that MUST be followed</a:t>
            </a:r>
          </a:p>
          <a:p>
            <a:pPr>
              <a:lnSpc>
                <a:spcPct val="60000"/>
              </a:lnSpc>
            </a:pPr>
            <a:endParaRPr lang="en-GB"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45058" name="Picture 4" descr="Blackpool%20Teaching%20Col[1]"/>
          <p:cNvPicPr>
            <a:picLocks noChangeAspect="1" noChangeArrowheads="1"/>
          </p:cNvPicPr>
          <p:nvPr/>
        </p:nvPicPr>
        <p:blipFill>
          <a:blip r:embed="rId4" cstate="print"/>
          <a:srcRect/>
          <a:stretch>
            <a:fillRect/>
          </a:stretch>
        </p:blipFill>
        <p:spPr bwMode="auto">
          <a:xfrm>
            <a:off x="6444208" y="571500"/>
            <a:ext cx="2514055" cy="674688"/>
          </a:xfrm>
          <a:prstGeom prst="rect">
            <a:avLst/>
          </a:prstGeom>
          <a:noFill/>
          <a:ln w="9525" algn="in">
            <a:noFill/>
            <a:miter lim="800000"/>
            <a:headEnd/>
            <a:tailEnd/>
          </a:ln>
        </p:spPr>
      </p:pic>
      <p:sp>
        <p:nvSpPr>
          <p:cNvPr id="45059"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45060"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45061"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45062"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45063" name="Title 11"/>
          <p:cNvSpPr>
            <a:spLocks noGrp="1"/>
          </p:cNvSpPr>
          <p:nvPr>
            <p:ph type="title"/>
          </p:nvPr>
        </p:nvSpPr>
        <p:spPr>
          <a:xfrm>
            <a:off x="611560" y="1246188"/>
            <a:ext cx="8229600" cy="1143000"/>
          </a:xfrm>
        </p:spPr>
        <p:txBody>
          <a:bodyPr/>
          <a:lstStyle/>
          <a:p>
            <a:r>
              <a:rPr lang="en-GB" sz="3200" b="1" dirty="0" smtClean="0">
                <a:solidFill>
                  <a:srgbClr val="0070C0"/>
                </a:solidFill>
                <a:latin typeface="Arial" panose="020B0604020202020204" pitchFamily="34" charset="0"/>
                <a:cs typeface="Arial" panose="020B0604020202020204" pitchFamily="34" charset="0"/>
              </a:rPr>
              <a:t>How do we make it successful?</a:t>
            </a:r>
          </a:p>
        </p:txBody>
      </p:sp>
      <p:sp>
        <p:nvSpPr>
          <p:cNvPr id="13" name="Content Placeholder 12"/>
          <p:cNvSpPr>
            <a:spLocks noGrp="1"/>
          </p:cNvSpPr>
          <p:nvPr>
            <p:ph idx="1"/>
          </p:nvPr>
        </p:nvSpPr>
        <p:spPr>
          <a:xfrm>
            <a:off x="500063" y="2276873"/>
            <a:ext cx="8186737" cy="3849290"/>
          </a:xfrm>
        </p:spPr>
        <p:txBody>
          <a:bodyPr>
            <a:normAutofit/>
          </a:bodyPr>
          <a:lstStyle/>
          <a:p>
            <a:pPr>
              <a:lnSpc>
                <a:spcPct val="60000"/>
              </a:lnSpc>
            </a:pPr>
            <a:endParaRPr lang="en-GB" sz="1800" dirty="0" smtClean="0">
              <a:latin typeface="Arial" pitchFamily="34" charset="0"/>
              <a:cs typeface="Arial" pitchFamily="34" charset="0"/>
            </a:endParaRPr>
          </a:p>
          <a:p>
            <a:pPr lvl="1">
              <a:lnSpc>
                <a:spcPct val="60000"/>
              </a:lnSpc>
              <a:buNone/>
            </a:pPr>
            <a:endParaRPr lang="en-GB" sz="1600" dirty="0" smtClean="0">
              <a:latin typeface="Arial" pitchFamily="34" charset="0"/>
              <a:cs typeface="Arial" pitchFamily="34" charset="0"/>
            </a:endParaRPr>
          </a:p>
          <a:p>
            <a:pPr marL="0" indent="0">
              <a:lnSpc>
                <a:spcPct val="60000"/>
              </a:lnSpc>
              <a:buNone/>
            </a:pPr>
            <a:r>
              <a:rPr lang="en-GB" sz="2400" dirty="0" smtClean="0">
                <a:latin typeface="Arial" pitchFamily="34" charset="0"/>
                <a:cs typeface="Arial" pitchFamily="34" charset="0"/>
              </a:rPr>
              <a:t>There are 4 prongs to a successful redeployment:</a:t>
            </a:r>
          </a:p>
          <a:p>
            <a:pPr marL="0" indent="0">
              <a:lnSpc>
                <a:spcPct val="60000"/>
              </a:lnSpc>
              <a:buNone/>
            </a:pPr>
            <a:endParaRPr lang="en-GB" sz="2400" dirty="0">
              <a:solidFill>
                <a:srgbClr val="FF0000"/>
              </a:solidFill>
              <a:latin typeface="Arial" pitchFamily="34" charset="0"/>
              <a:cs typeface="Arial" pitchFamily="34" charset="0"/>
            </a:endParaRPr>
          </a:p>
          <a:p>
            <a:pPr marL="0" indent="0">
              <a:lnSpc>
                <a:spcPct val="60000"/>
              </a:lnSpc>
              <a:buNone/>
            </a:pPr>
            <a:r>
              <a:rPr lang="en-GB" sz="2400" dirty="0" smtClean="0">
                <a:solidFill>
                  <a:srgbClr val="FF0000"/>
                </a:solidFill>
                <a:latin typeface="Arial" pitchFamily="34" charset="0"/>
                <a:cs typeface="Arial" pitchFamily="34" charset="0"/>
              </a:rPr>
              <a:t>	</a:t>
            </a:r>
            <a:endParaRPr lang="en-GB" dirty="0" smtClean="0">
              <a:latin typeface="Arial" pitchFamily="34" charset="0"/>
              <a:cs typeface="Arial" pitchFamily="34" charset="0"/>
            </a:endParaRPr>
          </a:p>
          <a:p>
            <a:pPr>
              <a:lnSpc>
                <a:spcPct val="60000"/>
              </a:lnSpc>
              <a:buFont typeface="Arial" charset="0"/>
              <a:buNone/>
            </a:pPr>
            <a:endParaRPr lang="en-GB" sz="2800" dirty="0" smtClean="0">
              <a:latin typeface="Arial" pitchFamily="34" charset="0"/>
              <a:cs typeface="Arial" pitchFamily="34" charset="0"/>
            </a:endParaRPr>
          </a:p>
          <a:p>
            <a:pPr>
              <a:lnSpc>
                <a:spcPct val="60000"/>
              </a:lnSpc>
            </a:pPr>
            <a:endParaRPr lang="en-GB" sz="2000" dirty="0" smtClean="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465441648"/>
              </p:ext>
            </p:extLst>
          </p:nvPr>
        </p:nvGraphicFramePr>
        <p:xfrm>
          <a:off x="1605235" y="3284984"/>
          <a:ext cx="6096000" cy="26670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dirty="0" smtClean="0"/>
                        <a:t>Who</a:t>
                      </a:r>
                      <a:endParaRPr lang="en-GB" dirty="0"/>
                    </a:p>
                  </a:txBody>
                  <a:tcPr/>
                </a:tc>
                <a:tc>
                  <a:txBody>
                    <a:bodyPr/>
                    <a:lstStyle/>
                    <a:p>
                      <a:r>
                        <a:rPr lang="en-GB" dirty="0" smtClean="0"/>
                        <a:t>How</a:t>
                      </a:r>
                      <a:endParaRPr lang="en-GB" dirty="0"/>
                    </a:p>
                  </a:txBody>
                  <a:tcPr/>
                </a:tc>
              </a:tr>
              <a:tr h="370840">
                <a:tc>
                  <a:txBody>
                    <a:bodyPr/>
                    <a:lstStyle/>
                    <a:p>
                      <a:r>
                        <a:rPr lang="en-GB" sz="1800" dirty="0" smtClean="0">
                          <a:latin typeface="Arial" pitchFamily="34" charset="0"/>
                          <a:cs typeface="Arial" pitchFamily="34" charset="0"/>
                        </a:rPr>
                        <a:t>Exporting/Line Manager</a:t>
                      </a:r>
                      <a:endParaRPr lang="en-GB" dirty="0"/>
                    </a:p>
                  </a:txBody>
                  <a:tcPr/>
                </a:tc>
                <a:tc>
                  <a:txBody>
                    <a:bodyPr/>
                    <a:lstStyle/>
                    <a:p>
                      <a:r>
                        <a:rPr lang="en-GB" sz="1800" dirty="0" smtClean="0">
                          <a:latin typeface="Arial" pitchFamily="34" charset="0"/>
                          <a:cs typeface="Arial" pitchFamily="34" charset="0"/>
                        </a:rPr>
                        <a:t>Supportive to Individual</a:t>
                      </a:r>
                      <a:endParaRPr lang="en-GB" dirty="0"/>
                    </a:p>
                  </a:txBody>
                  <a:tcPr/>
                </a:tc>
              </a:tr>
              <a:tr h="370840">
                <a:tc>
                  <a:txBody>
                    <a:bodyPr/>
                    <a:lstStyle/>
                    <a:p>
                      <a:r>
                        <a:rPr lang="en-GB" sz="1800" dirty="0" smtClean="0">
                          <a:latin typeface="Arial" pitchFamily="34" charset="0"/>
                          <a:cs typeface="Arial" pitchFamily="34" charset="0"/>
                        </a:rPr>
                        <a:t>Recruiting Manager</a:t>
                      </a:r>
                      <a:endParaRPr lang="en-GB" dirty="0"/>
                    </a:p>
                  </a:txBody>
                  <a:tcPr/>
                </a:tc>
                <a:tc>
                  <a:txBody>
                    <a:bodyPr/>
                    <a:lstStyle/>
                    <a:p>
                      <a:r>
                        <a:rPr lang="en-GB" sz="1800" dirty="0" smtClean="0">
                          <a:latin typeface="Arial" pitchFamily="34" charset="0"/>
                          <a:cs typeface="Arial" pitchFamily="34" charset="0"/>
                        </a:rPr>
                        <a:t>Supportive to redeployees</a:t>
                      </a:r>
                      <a:endParaRPr lang="en-GB" dirty="0"/>
                    </a:p>
                  </a:txBody>
                  <a:tcPr/>
                </a:tc>
              </a:tr>
              <a:tr h="370840">
                <a:tc>
                  <a:txBody>
                    <a:bodyPr/>
                    <a:lstStyle/>
                    <a:p>
                      <a:r>
                        <a:rPr lang="en-GB" sz="1800" dirty="0" smtClean="0">
                          <a:latin typeface="Arial" pitchFamily="34" charset="0"/>
                          <a:cs typeface="Arial" pitchFamily="34" charset="0"/>
                        </a:rPr>
                        <a:t>HR</a:t>
                      </a:r>
                      <a:endParaRPr lang="en-GB" dirty="0"/>
                    </a:p>
                  </a:txBody>
                  <a:tcPr/>
                </a:tc>
                <a:tc>
                  <a:txBody>
                    <a:bodyPr/>
                    <a:lstStyle/>
                    <a:p>
                      <a:r>
                        <a:rPr lang="en-GB" sz="1800" dirty="0" smtClean="0">
                          <a:latin typeface="Arial" pitchFamily="34" charset="0"/>
                          <a:cs typeface="Arial" pitchFamily="34" charset="0"/>
                        </a:rPr>
                        <a:t>Support to individuals and Managers and ensuring a fair and robust process</a:t>
                      </a:r>
                      <a:endParaRPr lang="en-GB" dirty="0"/>
                    </a:p>
                  </a:txBody>
                  <a:tcPr/>
                </a:tc>
              </a:tr>
              <a:tr h="370840">
                <a:tc>
                  <a:txBody>
                    <a:bodyPr/>
                    <a:lstStyle/>
                    <a:p>
                      <a:r>
                        <a:rPr lang="en-GB" sz="1800" dirty="0" smtClean="0">
                          <a:latin typeface="Arial" pitchFamily="34" charset="0"/>
                          <a:cs typeface="Arial" pitchFamily="34" charset="0"/>
                        </a:rPr>
                        <a:t>Individual Employee</a:t>
                      </a:r>
                      <a:endParaRPr lang="en-GB" dirty="0"/>
                    </a:p>
                  </a:txBody>
                  <a:tcPr/>
                </a:tc>
                <a:tc>
                  <a:txBody>
                    <a:bodyPr/>
                    <a:lstStyle/>
                    <a:p>
                      <a:r>
                        <a:rPr lang="en-GB" sz="1800" dirty="0" smtClean="0">
                          <a:latin typeface="Arial" pitchFamily="34" charset="0"/>
                          <a:cs typeface="Arial" pitchFamily="34" charset="0"/>
                        </a:rPr>
                        <a:t>Proactive ownership of their own future</a:t>
                      </a:r>
                      <a:endParaRPr lang="en-GB" dirty="0"/>
                    </a:p>
                  </a:txBody>
                  <a:tcPr/>
                </a:tc>
              </a:tr>
            </a:tbl>
          </a:graphicData>
        </a:graphic>
      </p:graphicFrame>
    </p:spTree>
    <p:extLst>
      <p:ext uri="{BB962C8B-B14F-4D97-AF65-F5344CB8AC3E}">
        <p14:creationId xmlns:p14="http://schemas.microsoft.com/office/powerpoint/2010/main" val="407121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45058" name="Picture 4" descr="Blackpool%20Teaching%20Col[1]"/>
          <p:cNvPicPr>
            <a:picLocks noChangeAspect="1" noChangeArrowheads="1"/>
          </p:cNvPicPr>
          <p:nvPr/>
        </p:nvPicPr>
        <p:blipFill>
          <a:blip r:embed="rId4" cstate="print"/>
          <a:srcRect/>
          <a:stretch>
            <a:fillRect/>
          </a:stretch>
        </p:blipFill>
        <p:spPr bwMode="auto">
          <a:xfrm>
            <a:off x="6084168" y="571500"/>
            <a:ext cx="2909545" cy="674688"/>
          </a:xfrm>
          <a:prstGeom prst="rect">
            <a:avLst/>
          </a:prstGeom>
          <a:noFill/>
          <a:ln w="9525" algn="in">
            <a:noFill/>
            <a:miter lim="800000"/>
            <a:headEnd/>
            <a:tailEnd/>
          </a:ln>
        </p:spPr>
      </p:pic>
      <p:sp>
        <p:nvSpPr>
          <p:cNvPr id="45059"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45060"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45061"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45062"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45063" name="Title 11"/>
          <p:cNvSpPr>
            <a:spLocks noGrp="1"/>
          </p:cNvSpPr>
          <p:nvPr>
            <p:ph type="title"/>
          </p:nvPr>
        </p:nvSpPr>
        <p:spPr>
          <a:xfrm>
            <a:off x="428596" y="1246188"/>
            <a:ext cx="8229600" cy="670644"/>
          </a:xfrm>
        </p:spPr>
        <p:txBody>
          <a:bodyPr/>
          <a:lstStyle/>
          <a:p>
            <a:r>
              <a:rPr lang="en-GB" sz="3200" b="1" dirty="0" smtClean="0">
                <a:solidFill>
                  <a:srgbClr val="0070C0"/>
                </a:solidFill>
                <a:latin typeface="Arial" panose="020B0604020202020204" pitchFamily="34" charset="0"/>
                <a:cs typeface="Arial" panose="020B0604020202020204" pitchFamily="34" charset="0"/>
              </a:rPr>
              <a:t>2. HR Role in the Process</a:t>
            </a:r>
          </a:p>
        </p:txBody>
      </p:sp>
      <p:sp>
        <p:nvSpPr>
          <p:cNvPr id="13" name="Content Placeholder 12"/>
          <p:cNvSpPr>
            <a:spLocks noGrp="1"/>
          </p:cNvSpPr>
          <p:nvPr>
            <p:ph idx="1"/>
          </p:nvPr>
        </p:nvSpPr>
        <p:spPr>
          <a:xfrm>
            <a:off x="428596" y="285728"/>
            <a:ext cx="8229600" cy="1143008"/>
          </a:xfrm>
        </p:spPr>
        <p:txBody>
          <a:bodyPr>
            <a:normAutofit/>
          </a:bodyPr>
          <a:lstStyle/>
          <a:p>
            <a:pPr>
              <a:lnSpc>
                <a:spcPct val="60000"/>
              </a:lnSpc>
            </a:pPr>
            <a:endParaRPr lang="en-GB" sz="1800" dirty="0" smtClean="0">
              <a:latin typeface="Arial" pitchFamily="34" charset="0"/>
              <a:cs typeface="Arial" pitchFamily="34" charset="0"/>
            </a:endParaRPr>
          </a:p>
          <a:p>
            <a:pPr>
              <a:lnSpc>
                <a:spcPct val="60000"/>
              </a:lnSpc>
            </a:pPr>
            <a:endParaRPr lang="en-GB" sz="2000" dirty="0" smtClean="0">
              <a:latin typeface="Arial" pitchFamily="34" charset="0"/>
              <a:cs typeface="Arial" pitchFamily="34" charset="0"/>
            </a:endParaRPr>
          </a:p>
          <a:p>
            <a:pPr>
              <a:lnSpc>
                <a:spcPct val="60000"/>
              </a:lnSpc>
            </a:pPr>
            <a:endParaRPr lang="en-GB" sz="1600" dirty="0" smtClean="0">
              <a:latin typeface="Arial" pitchFamily="34" charset="0"/>
              <a:cs typeface="Arial" pitchFamily="34" charset="0"/>
            </a:endParaRPr>
          </a:p>
          <a:p>
            <a:pPr lvl="1">
              <a:lnSpc>
                <a:spcPct val="60000"/>
              </a:lnSpc>
            </a:pPr>
            <a:endParaRPr lang="en-GB" sz="1600" dirty="0" smtClean="0">
              <a:latin typeface="Arial" pitchFamily="34" charset="0"/>
              <a:cs typeface="Arial" pitchFamily="34" charset="0"/>
            </a:endParaRPr>
          </a:p>
          <a:p>
            <a:pPr>
              <a:lnSpc>
                <a:spcPct val="60000"/>
              </a:lnSpc>
              <a:buFont typeface="Arial" charset="0"/>
              <a:buNone/>
            </a:pPr>
            <a:endParaRPr lang="en-GB" sz="2000" dirty="0" smtClean="0">
              <a:latin typeface="Arial" pitchFamily="34" charset="0"/>
              <a:cs typeface="Arial" pitchFamily="34" charset="0"/>
            </a:endParaRPr>
          </a:p>
          <a:p>
            <a:pPr>
              <a:lnSpc>
                <a:spcPct val="60000"/>
              </a:lnSpc>
            </a:pPr>
            <a:endParaRPr lang="en-GB" sz="2000" dirty="0" smtClean="0">
              <a:latin typeface="Arial" pitchFamily="34" charset="0"/>
              <a:cs typeface="Arial" pitchFamily="34" charset="0"/>
            </a:endParaRPr>
          </a:p>
        </p:txBody>
      </p:sp>
      <p:sp>
        <p:nvSpPr>
          <p:cNvPr id="10" name="TextBox 9"/>
          <p:cNvSpPr txBox="1"/>
          <p:nvPr/>
        </p:nvSpPr>
        <p:spPr>
          <a:xfrm>
            <a:off x="433237" y="2192212"/>
            <a:ext cx="7858180" cy="4370427"/>
          </a:xfrm>
          <a:prstGeom prst="rect">
            <a:avLst/>
          </a:prstGeom>
          <a:noFill/>
        </p:spPr>
        <p:txBody>
          <a:bodyPr wrap="square" rtlCol="0">
            <a:spAutoFit/>
          </a:bodyPr>
          <a:lstStyle/>
          <a:p>
            <a:pPr marL="285750" indent="-285750">
              <a:buFont typeface="Arial" panose="020B0604020202020204" pitchFamily="34" charset="0"/>
              <a:buChar char="•"/>
            </a:pPr>
            <a:r>
              <a:rPr lang="en-GB" sz="2000" dirty="0"/>
              <a:t>Maintain an up to date </a:t>
            </a:r>
            <a:r>
              <a:rPr lang="en-GB" sz="2000" dirty="0" smtClean="0"/>
              <a:t>Redeployment Register </a:t>
            </a:r>
          </a:p>
          <a:p>
            <a:endParaRPr lang="en-GB" sz="2000" dirty="0"/>
          </a:p>
          <a:p>
            <a:pPr marL="285750" indent="-285750">
              <a:buFont typeface="Arial" panose="020B0604020202020204" pitchFamily="34" charset="0"/>
              <a:buChar char="•"/>
            </a:pPr>
            <a:r>
              <a:rPr lang="en-GB" sz="2000" dirty="0" smtClean="0"/>
              <a:t>Make exporting managers and employees aware </a:t>
            </a:r>
            <a:r>
              <a:rPr lang="en-GB" sz="2000" dirty="0"/>
              <a:t>of suitable </a:t>
            </a:r>
            <a:r>
              <a:rPr lang="en-GB" sz="2000" dirty="0" smtClean="0"/>
              <a:t>vacancies</a:t>
            </a:r>
          </a:p>
          <a:p>
            <a:endParaRPr lang="en-GB" sz="2000" dirty="0" smtClean="0"/>
          </a:p>
          <a:p>
            <a:pPr marL="285750" indent="-285750">
              <a:buFont typeface="Arial" panose="020B0604020202020204" pitchFamily="34" charset="0"/>
              <a:buChar char="•"/>
            </a:pPr>
            <a:r>
              <a:rPr lang="en-GB" sz="2000" dirty="0" smtClean="0"/>
              <a:t>Ensure redeployees are </a:t>
            </a:r>
            <a:r>
              <a:rPr lang="en-GB" sz="2000" dirty="0"/>
              <a:t>given first priority for </a:t>
            </a:r>
            <a:r>
              <a:rPr lang="en-GB" sz="2000" dirty="0" smtClean="0"/>
              <a:t>any vacancies</a:t>
            </a:r>
          </a:p>
          <a:p>
            <a:endParaRPr lang="en-GB" sz="2000" dirty="0" smtClean="0"/>
          </a:p>
          <a:p>
            <a:pPr marL="285750" indent="-285750">
              <a:buFont typeface="Arial" panose="020B0604020202020204" pitchFamily="34" charset="0"/>
              <a:buChar char="•"/>
            </a:pPr>
            <a:r>
              <a:rPr lang="en-GB" sz="2000" dirty="0" smtClean="0"/>
              <a:t>Provide </a:t>
            </a:r>
            <a:r>
              <a:rPr lang="en-GB" sz="2000" dirty="0"/>
              <a:t>relevant support to candidates in the use of NHS </a:t>
            </a:r>
            <a:r>
              <a:rPr lang="en-GB" sz="2000" dirty="0" smtClean="0"/>
              <a:t>Jobs</a:t>
            </a:r>
          </a:p>
          <a:p>
            <a:endParaRPr lang="en-GB" sz="2000" dirty="0"/>
          </a:p>
          <a:p>
            <a:pPr marL="285750" indent="-285750">
              <a:buFont typeface="Arial" panose="020B0604020202020204" pitchFamily="34" charset="0"/>
              <a:buChar char="•"/>
            </a:pPr>
            <a:r>
              <a:rPr lang="en-GB" sz="2000" dirty="0" smtClean="0"/>
              <a:t>Confirm </a:t>
            </a:r>
            <a:r>
              <a:rPr lang="en-GB" sz="2000" dirty="0"/>
              <a:t>offers of suitable </a:t>
            </a:r>
            <a:r>
              <a:rPr lang="en-GB" sz="2000" dirty="0" smtClean="0"/>
              <a:t>work trials and successful redeployment </a:t>
            </a:r>
          </a:p>
          <a:p>
            <a:endParaRPr lang="en-GB" sz="2000" dirty="0"/>
          </a:p>
          <a:p>
            <a:pPr marL="285750" indent="-285750">
              <a:buFont typeface="Arial" panose="020B0604020202020204" pitchFamily="34" charset="0"/>
              <a:buChar char="•"/>
            </a:pPr>
            <a:r>
              <a:rPr lang="en-GB" sz="2000" dirty="0" smtClean="0"/>
              <a:t>Support managers throughout and keep them fully briefed </a:t>
            </a:r>
          </a:p>
          <a:p>
            <a:r>
              <a:rPr lang="en-GB" sz="2000" dirty="0"/>
              <a:t>	</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52227" name="Picture 4" descr="Blackpool%20Teaching%20Col[1]"/>
          <p:cNvPicPr>
            <a:picLocks noChangeAspect="1" noChangeArrowheads="1"/>
          </p:cNvPicPr>
          <p:nvPr/>
        </p:nvPicPr>
        <p:blipFill>
          <a:blip r:embed="rId4" cstate="print"/>
          <a:srcRect/>
          <a:stretch>
            <a:fillRect/>
          </a:stretch>
        </p:blipFill>
        <p:spPr bwMode="auto">
          <a:xfrm>
            <a:off x="6156176" y="571500"/>
            <a:ext cx="2802087" cy="674688"/>
          </a:xfrm>
          <a:prstGeom prst="rect">
            <a:avLst/>
          </a:prstGeom>
          <a:noFill/>
          <a:ln w="9525" algn="in">
            <a:noFill/>
            <a:miter lim="800000"/>
            <a:headEnd/>
            <a:tailEnd/>
          </a:ln>
        </p:spPr>
      </p:pic>
      <p:sp>
        <p:nvSpPr>
          <p:cNvPr id="52228"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52229"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52230"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52231"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52232" name="Title 11"/>
          <p:cNvSpPr>
            <a:spLocks noGrp="1"/>
          </p:cNvSpPr>
          <p:nvPr>
            <p:ph type="title" idx="4294967295"/>
          </p:nvPr>
        </p:nvSpPr>
        <p:spPr>
          <a:xfrm>
            <a:off x="500063" y="1340768"/>
            <a:ext cx="8229600" cy="792087"/>
          </a:xfrm>
        </p:spPr>
        <p:txBody>
          <a:bodyPr/>
          <a:lstStyle/>
          <a:p>
            <a:r>
              <a:rPr lang="en-GB" sz="3200" b="1" dirty="0" smtClean="0">
                <a:solidFill>
                  <a:srgbClr val="0070C0"/>
                </a:solidFill>
                <a:latin typeface="Arial" charset="0"/>
                <a:cs typeface="Arial" charset="0"/>
              </a:rPr>
              <a:t>3. Exporting Manager Responsibility</a:t>
            </a:r>
          </a:p>
        </p:txBody>
      </p:sp>
      <p:sp>
        <p:nvSpPr>
          <p:cNvPr id="13" name="Content Placeholder 12"/>
          <p:cNvSpPr>
            <a:spLocks noGrp="1"/>
          </p:cNvSpPr>
          <p:nvPr>
            <p:ph idx="4294967295"/>
          </p:nvPr>
        </p:nvSpPr>
        <p:spPr>
          <a:xfrm>
            <a:off x="478631" y="2204864"/>
            <a:ext cx="8186737" cy="4248472"/>
          </a:xfrm>
        </p:spPr>
        <p:txBody>
          <a:bodyPr>
            <a:noAutofit/>
          </a:bodyPr>
          <a:lstStyle/>
          <a:p>
            <a:pPr marL="0" indent="0">
              <a:lnSpc>
                <a:spcPct val="90000"/>
              </a:lnSpc>
              <a:buNone/>
            </a:pPr>
            <a:r>
              <a:rPr lang="en-GB" sz="2400" b="1" dirty="0" smtClean="0">
                <a:latin typeface="Arial" panose="020B0604020202020204" pitchFamily="34" charset="0"/>
                <a:cs typeface="Arial" panose="020B0604020202020204" pitchFamily="34" charset="0"/>
              </a:rPr>
              <a:t>Oversee </a:t>
            </a:r>
            <a:r>
              <a:rPr lang="en-GB" sz="2400" b="1" dirty="0">
                <a:latin typeface="Arial" panose="020B0604020202020204" pitchFamily="34" charset="0"/>
                <a:cs typeface="Arial" panose="020B0604020202020204" pitchFamily="34" charset="0"/>
              </a:rPr>
              <a:t>the redeployment process until redeployment has been achieved or the individual has left the </a:t>
            </a:r>
            <a:r>
              <a:rPr lang="en-GB" sz="2400" b="1" dirty="0" smtClean="0">
                <a:latin typeface="Arial" panose="020B0604020202020204" pitchFamily="34" charset="0"/>
                <a:cs typeface="Arial" panose="020B0604020202020204" pitchFamily="34" charset="0"/>
              </a:rPr>
              <a:t>Trust by:</a:t>
            </a:r>
            <a:endParaRPr lang="en-GB" sz="2400" b="1" dirty="0">
              <a:latin typeface="Arial" panose="020B0604020202020204" pitchFamily="34" charset="0"/>
              <a:cs typeface="Arial" panose="020B0604020202020204" pitchFamily="34" charset="0"/>
            </a:endParaRPr>
          </a:p>
          <a:p>
            <a:pPr lvl="1"/>
            <a:r>
              <a:rPr lang="en-GB" sz="2000" dirty="0" smtClean="0">
                <a:latin typeface="Arial" panose="020B0604020202020204" pitchFamily="34" charset="0"/>
                <a:cs typeface="Arial" panose="020B0604020202020204" pitchFamily="34" charset="0"/>
              </a:rPr>
              <a:t>Conducting Aspirational Interview / Skills Assessment</a:t>
            </a:r>
            <a:endParaRPr lang="en-GB" sz="2000" dirty="0">
              <a:latin typeface="Arial" panose="020B0604020202020204" pitchFamily="34" charset="0"/>
              <a:cs typeface="Arial" panose="020B0604020202020204" pitchFamily="34" charset="0"/>
            </a:endParaRPr>
          </a:p>
          <a:p>
            <a:pPr lvl="1"/>
            <a:r>
              <a:rPr lang="en-GB" sz="2000" dirty="0" smtClean="0">
                <a:latin typeface="Arial" panose="020B0604020202020204" pitchFamily="34" charset="0"/>
                <a:cs typeface="Arial" panose="020B0604020202020204" pitchFamily="34" charset="0"/>
              </a:rPr>
              <a:t>Communication </a:t>
            </a:r>
          </a:p>
          <a:p>
            <a:pPr lvl="1"/>
            <a:r>
              <a:rPr lang="en-GB" sz="2000" dirty="0" smtClean="0">
                <a:latin typeface="Arial" panose="020B0604020202020204" pitchFamily="34" charset="0"/>
                <a:cs typeface="Arial" panose="020B0604020202020204" pitchFamily="34" charset="0"/>
              </a:rPr>
              <a:t>Link with HR</a:t>
            </a:r>
          </a:p>
          <a:p>
            <a:pPr lvl="1"/>
            <a:r>
              <a:rPr lang="en-GB" sz="2000" dirty="0" smtClean="0">
                <a:latin typeface="Arial" panose="020B0604020202020204" pitchFamily="34" charset="0"/>
                <a:cs typeface="Arial" panose="020B0604020202020204" pitchFamily="34" charset="0"/>
              </a:rPr>
              <a:t>Act </a:t>
            </a:r>
            <a:r>
              <a:rPr lang="en-GB" sz="2000" dirty="0">
                <a:latin typeface="Arial" panose="020B0604020202020204" pitchFamily="34" charset="0"/>
                <a:cs typeface="Arial" panose="020B0604020202020204" pitchFamily="34" charset="0"/>
              </a:rPr>
              <a:t>as sponsor and referee for the employee </a:t>
            </a:r>
            <a:endParaRPr lang="en-GB" sz="2000" dirty="0" smtClean="0">
              <a:latin typeface="Arial" panose="020B0604020202020204" pitchFamily="34" charset="0"/>
              <a:cs typeface="Arial" panose="020B0604020202020204" pitchFamily="34" charset="0"/>
            </a:endParaRPr>
          </a:p>
          <a:p>
            <a:pPr lvl="1"/>
            <a:r>
              <a:rPr lang="en-GB" sz="2000" dirty="0" smtClean="0">
                <a:latin typeface="Arial" panose="020B0604020202020204" pitchFamily="34" charset="0"/>
                <a:cs typeface="Arial" panose="020B0604020202020204" pitchFamily="34" charset="0"/>
              </a:rPr>
              <a:t>Bring </a:t>
            </a:r>
            <a:r>
              <a:rPr lang="en-GB" sz="2000" dirty="0">
                <a:latin typeface="Arial" panose="020B0604020202020204" pitchFamily="34" charset="0"/>
                <a:cs typeface="Arial" panose="020B0604020202020204" pitchFamily="34" charset="0"/>
              </a:rPr>
              <a:t>any </a:t>
            </a:r>
            <a:r>
              <a:rPr lang="en-GB" sz="2000" u="sng" dirty="0">
                <a:latin typeface="Arial" panose="020B0604020202020204" pitchFamily="34" charset="0"/>
                <a:cs typeface="Arial" panose="020B0604020202020204" pitchFamily="34" charset="0"/>
              </a:rPr>
              <a:t>suitable alternative </a:t>
            </a:r>
            <a:r>
              <a:rPr lang="en-GB" sz="2000" dirty="0">
                <a:latin typeface="Arial" panose="020B0604020202020204" pitchFamily="34" charset="0"/>
                <a:cs typeface="Arial" panose="020B0604020202020204" pitchFamily="34" charset="0"/>
              </a:rPr>
              <a:t>opportunities to the attention of the employee</a:t>
            </a:r>
          </a:p>
          <a:p>
            <a:pPr lvl="1"/>
            <a:r>
              <a:rPr lang="en-GB" sz="2000" dirty="0" smtClean="0">
                <a:latin typeface="Arial" panose="020B0604020202020204" pitchFamily="34" charset="0"/>
                <a:cs typeface="Arial" panose="020B0604020202020204" pitchFamily="34" charset="0"/>
              </a:rPr>
              <a:t>Meet affected staff </a:t>
            </a:r>
            <a:r>
              <a:rPr lang="en-GB" sz="2000" dirty="0">
                <a:latin typeface="Arial" panose="020B0604020202020204" pitchFamily="34" charset="0"/>
                <a:cs typeface="Arial" panose="020B0604020202020204" pitchFamily="34" charset="0"/>
              </a:rPr>
              <a:t>on a regular basis </a:t>
            </a:r>
            <a:r>
              <a:rPr lang="en-GB" sz="2000" dirty="0" smtClean="0">
                <a:latin typeface="Arial" panose="020B0604020202020204" pitchFamily="34" charset="0"/>
                <a:cs typeface="Arial" panose="020B0604020202020204" pitchFamily="34" charset="0"/>
              </a:rPr>
              <a:t> </a:t>
            </a:r>
            <a:endParaRPr lang="en-GB" sz="2000" dirty="0" smtClean="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012159" y="571500"/>
            <a:ext cx="2946103"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474663" y="1216417"/>
            <a:ext cx="8229600" cy="988447"/>
          </a:xfrm>
        </p:spPr>
        <p:txBody>
          <a:bodyPr/>
          <a:lstStyle/>
          <a:p>
            <a:r>
              <a:rPr lang="en-GB" sz="3200" b="1" dirty="0" smtClean="0">
                <a:solidFill>
                  <a:srgbClr val="0070C0"/>
                </a:solidFill>
                <a:latin typeface="Arial" panose="020B0604020202020204" pitchFamily="34" charset="0"/>
                <a:cs typeface="Arial" panose="020B0604020202020204" pitchFamily="34" charset="0"/>
              </a:rPr>
              <a:t>4. Individuals Responsibilities</a:t>
            </a:r>
          </a:p>
        </p:txBody>
      </p:sp>
      <p:sp>
        <p:nvSpPr>
          <p:cNvPr id="11" name="Rectangle 3"/>
          <p:cNvSpPr>
            <a:spLocks noGrp="1" noChangeArrowheads="1"/>
          </p:cNvSpPr>
          <p:nvPr>
            <p:ph idx="1"/>
          </p:nvPr>
        </p:nvSpPr>
        <p:spPr>
          <a:xfrm>
            <a:off x="457200" y="2204864"/>
            <a:ext cx="8229600" cy="4248761"/>
          </a:xfrm>
        </p:spPr>
        <p:txBody>
          <a:bodyPr/>
          <a:lstStyle/>
          <a:p>
            <a:pPr marL="0" indent="0">
              <a:buNone/>
            </a:pPr>
            <a:r>
              <a:rPr lang="en-GB" sz="2400" dirty="0" smtClean="0">
                <a:latin typeface="Arial" panose="020B0604020202020204" pitchFamily="34" charset="0"/>
                <a:cs typeface="Arial" panose="020B0604020202020204" pitchFamily="34" charset="0"/>
              </a:rPr>
              <a:t>The employee </a:t>
            </a:r>
            <a:r>
              <a:rPr lang="en-GB" sz="2400" dirty="0">
                <a:latin typeface="Arial" panose="020B0604020202020204" pitchFamily="34" charset="0"/>
                <a:cs typeface="Arial" panose="020B0604020202020204" pitchFamily="34" charset="0"/>
              </a:rPr>
              <a:t>must: </a:t>
            </a:r>
            <a:endParaRPr lang="en-GB" sz="2400" dirty="0" smtClean="0">
              <a:latin typeface="Arial" panose="020B0604020202020204" pitchFamily="34" charset="0"/>
              <a:cs typeface="Arial" panose="020B0604020202020204" pitchFamily="34" charset="0"/>
            </a:endParaRP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Be </a:t>
            </a:r>
            <a:r>
              <a:rPr lang="en-GB" sz="2400" dirty="0">
                <a:latin typeface="Arial" panose="020B0604020202020204" pitchFamily="34" charset="0"/>
                <a:cs typeface="Arial" panose="020B0604020202020204" pitchFamily="34" charset="0"/>
              </a:rPr>
              <a:t>proactive in searching for suitable opportunities </a:t>
            </a: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Keep their substantive line </a:t>
            </a:r>
            <a:r>
              <a:rPr lang="en-GB" sz="2400" dirty="0">
                <a:latin typeface="Arial" panose="020B0604020202020204" pitchFamily="34" charset="0"/>
                <a:cs typeface="Arial" panose="020B0604020202020204" pitchFamily="34" charset="0"/>
              </a:rPr>
              <a:t>manager updated </a:t>
            </a:r>
            <a:r>
              <a:rPr lang="en-GB" sz="2400" dirty="0" smtClean="0">
                <a:latin typeface="Arial" panose="020B0604020202020204" pitchFamily="34" charset="0"/>
                <a:cs typeface="Arial" panose="020B0604020202020204" pitchFamily="34" charset="0"/>
              </a:rPr>
              <a:t> </a:t>
            </a:r>
          </a:p>
          <a:p>
            <a:r>
              <a:rPr lang="en-GB" sz="2400" dirty="0" smtClean="0">
                <a:latin typeface="Arial" panose="020B0604020202020204" pitchFamily="34" charset="0"/>
                <a:cs typeface="Arial" panose="020B0604020202020204" pitchFamily="34" charset="0"/>
              </a:rPr>
              <a:t>Prepare </a:t>
            </a:r>
            <a:r>
              <a:rPr lang="en-GB" sz="2400" dirty="0">
                <a:latin typeface="Arial" panose="020B0604020202020204" pitchFamily="34" charset="0"/>
                <a:cs typeface="Arial" panose="020B0604020202020204" pitchFamily="34" charset="0"/>
              </a:rPr>
              <a:t>applications in a timely manner </a:t>
            </a: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They will </a:t>
            </a:r>
            <a:r>
              <a:rPr lang="en-GB" sz="2400" dirty="0">
                <a:latin typeface="Arial" panose="020B0604020202020204" pitchFamily="34" charset="0"/>
                <a:cs typeface="Arial" panose="020B0604020202020204" pitchFamily="34" charset="0"/>
              </a:rPr>
              <a:t>be required to meet the performance and attendance standards of the new </a:t>
            </a:r>
            <a:r>
              <a:rPr lang="en-GB" sz="2400" dirty="0" smtClean="0">
                <a:latin typeface="Arial" panose="020B0604020202020204" pitchFamily="34" charset="0"/>
                <a:cs typeface="Arial" panose="020B0604020202020204" pitchFamily="34" charset="0"/>
              </a:rPr>
              <a:t>position.</a:t>
            </a:r>
          </a:p>
          <a:p>
            <a:endParaRPr lang="en-GB" sz="2400" dirty="0" smtClean="0">
              <a:latin typeface="Arial" panose="020B0604020202020204" pitchFamily="34" charset="0"/>
              <a:cs typeface="Arial" panose="020B0604020202020204" pitchFamily="34" charset="0"/>
            </a:endParaRPr>
          </a:p>
          <a:p>
            <a:pPr marL="0" indent="0">
              <a:buNone/>
            </a:pPr>
            <a:endParaRPr lang="en-GB" sz="240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084168" y="571500"/>
            <a:ext cx="2874095"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428596" y="1246188"/>
            <a:ext cx="8229600" cy="825482"/>
          </a:xfrm>
        </p:spPr>
        <p:txBody>
          <a:bodyPr/>
          <a:lstStyle/>
          <a:p>
            <a:r>
              <a:rPr lang="en-GB" sz="3200" b="1" dirty="0" smtClean="0">
                <a:solidFill>
                  <a:srgbClr val="0070C0"/>
                </a:solidFill>
                <a:latin typeface="Arial" panose="020B0604020202020204" pitchFamily="34" charset="0"/>
                <a:cs typeface="Arial" panose="020B0604020202020204" pitchFamily="34" charset="0"/>
              </a:rPr>
              <a:t>Support</a:t>
            </a:r>
          </a:p>
        </p:txBody>
      </p:sp>
      <p:sp>
        <p:nvSpPr>
          <p:cNvPr id="11" name="Rectangle 3"/>
          <p:cNvSpPr>
            <a:spLocks noGrp="1" noChangeArrowheads="1"/>
          </p:cNvSpPr>
          <p:nvPr>
            <p:ph idx="1"/>
          </p:nvPr>
        </p:nvSpPr>
        <p:spPr>
          <a:xfrm>
            <a:off x="500034" y="2276872"/>
            <a:ext cx="8229600" cy="4176464"/>
          </a:xfrm>
        </p:spPr>
        <p:txBody>
          <a:bodyPr/>
          <a:lstStyle/>
          <a:p>
            <a:endParaRPr lang="en-GB" sz="1800" dirty="0"/>
          </a:p>
          <a:p>
            <a:r>
              <a:rPr lang="en-GB" sz="2400" dirty="0" smtClean="0">
                <a:latin typeface="Arial" panose="020B0604020202020204" pitchFamily="34" charset="0"/>
                <a:cs typeface="Arial" panose="020B0604020202020204" pitchFamily="34" charset="0"/>
              </a:rPr>
              <a:t>Occupational Health – Counselling, CBT </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Employee Assistance Programme (Health Assured)</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Union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2816</TotalTime>
  <Words>3956</Words>
  <Application>Microsoft Office PowerPoint</Application>
  <PresentationFormat>On-screen Show (4:3)</PresentationFormat>
  <Paragraphs>468</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Redeployment Process    Guidance for Exporting Managers  and Supervisors  </vt:lpstr>
      <vt:lpstr>Steps</vt:lpstr>
      <vt:lpstr>1. What is Redeployment?</vt:lpstr>
      <vt:lpstr>When do you implement the process</vt:lpstr>
      <vt:lpstr>How do we make it successful?</vt:lpstr>
      <vt:lpstr>2. HR Role in the Process</vt:lpstr>
      <vt:lpstr>3. Exporting Manager Responsibility</vt:lpstr>
      <vt:lpstr>4. Individuals Responsibilities</vt:lpstr>
      <vt:lpstr>Support</vt:lpstr>
      <vt:lpstr>5. The Principles of the Process</vt:lpstr>
      <vt:lpstr>The Process</vt:lpstr>
      <vt:lpstr>Exporting Manager</vt:lpstr>
      <vt:lpstr>Exporting Manager </vt:lpstr>
      <vt:lpstr>Exporting Manager </vt:lpstr>
      <vt:lpstr>Exporting Manager</vt:lpstr>
      <vt:lpstr>Exporting Manager</vt:lpstr>
      <vt:lpstr>Exporting Manager</vt:lpstr>
      <vt:lpstr>Exporting Manager</vt:lpstr>
      <vt:lpstr>Exporting Manager</vt:lpstr>
      <vt:lpstr>Successful Work Trial </vt:lpstr>
      <vt:lpstr>Unsuccessful Work Trial – Why!</vt:lpstr>
      <vt:lpstr>Employee </vt:lpstr>
      <vt:lpstr>Employee </vt:lpstr>
      <vt:lpstr>Process – Final Stage</vt:lpstr>
      <vt:lpstr>In Summary the Redeployee Process</vt:lpstr>
      <vt:lpstr>Templates</vt:lpstr>
      <vt:lpstr>PowerPoint Presentation</vt:lpstr>
    </vt:vector>
  </TitlesOfParts>
  <Company>BFW Hospitals 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quinnd3</dc:creator>
  <cp:lastModifiedBy>Middleton Andrea (BFWH)</cp:lastModifiedBy>
  <cp:revision>216</cp:revision>
  <cp:lastPrinted>2018-07-20T13:37:37Z</cp:lastPrinted>
  <dcterms:created xsi:type="dcterms:W3CDTF">2014-06-17T12:21:05Z</dcterms:created>
  <dcterms:modified xsi:type="dcterms:W3CDTF">2019-01-15T11:59:30Z</dcterms:modified>
</cp:coreProperties>
</file>